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15"/>
  </p:notesMasterIdLst>
  <p:sldIdLst>
    <p:sldId id="276" r:id="rId5"/>
    <p:sldId id="403" r:id="rId6"/>
    <p:sldId id="404" r:id="rId7"/>
    <p:sldId id="405" r:id="rId8"/>
    <p:sldId id="406" r:id="rId9"/>
    <p:sldId id="407" r:id="rId10"/>
    <p:sldId id="408" r:id="rId11"/>
    <p:sldId id="409" r:id="rId12"/>
    <p:sldId id="410" r:id="rId13"/>
    <p:sldId id="411" r:id="rId1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9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58E31514-2E45-49F1-B0C6-EA064A1F61D5}" type="datetimeFigureOut">
              <a:rPr lang="en-CA" smtClean="0"/>
              <a:t>2019-11-01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27104DC-D5FB-4452-A356-D56B65AEE1A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05667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88CAE-10BA-4873-8BAE-1C627E5654B8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5218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88CAE-10BA-4873-8BAE-1C627E5654B8}" type="slidenum">
              <a:rPr lang="en-CA" smtClean="0"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65897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CA" smtClean="0"/>
              <a:t>Copyright (2007)   The Ontario Genealogical Society    www.ogs.on.ca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97F8340B-B207-4D4D-81A6-C384FF66789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31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88CAE-10BA-4873-8BAE-1C627E5654B8}" type="slidenum">
              <a:rPr lang="en-CA" smtClean="0"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46252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2C4F-BC0B-4992-89EE-29422A027FC6}" type="datetimeFigureOut">
              <a:rPr lang="en-CA" smtClean="0"/>
              <a:t>2019-11-01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2E77-EC05-4591-B0B5-39095E0A98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36993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6000"/>
    </mc:Choice>
    <mc:Fallback>
      <p:transition spd="slow" advClick="0" advTm="36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2C4F-BC0B-4992-89EE-29422A027FC6}" type="datetimeFigureOut">
              <a:rPr lang="en-CA" smtClean="0"/>
              <a:t>2019-11-01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2E77-EC05-4591-B0B5-39095E0A98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5490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6000"/>
    </mc:Choice>
    <mc:Fallback>
      <p:transition spd="slow" advClick="0" advTm="36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2C4F-BC0B-4992-89EE-29422A027FC6}" type="datetimeFigureOut">
              <a:rPr lang="en-CA" smtClean="0"/>
              <a:t>2019-11-01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2E77-EC05-4591-B0B5-39095E0A98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68147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6000"/>
    </mc:Choice>
    <mc:Fallback>
      <p:transition spd="slow" advClick="0" advTm="36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2C4F-BC0B-4992-89EE-29422A027FC6}" type="datetimeFigureOut">
              <a:rPr lang="en-CA" smtClean="0"/>
              <a:t>2019-11-01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2E77-EC05-4591-B0B5-39095E0A98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36642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6000"/>
    </mc:Choice>
    <mc:Fallback>
      <p:transition spd="slow" advClick="0" advTm="36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2C4F-BC0B-4992-89EE-29422A027FC6}" type="datetimeFigureOut">
              <a:rPr lang="en-CA" smtClean="0"/>
              <a:t>2019-11-01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2E77-EC05-4591-B0B5-39095E0A98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77989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6000"/>
    </mc:Choice>
    <mc:Fallback>
      <p:transition spd="slow" advClick="0" advTm="36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2C4F-BC0B-4992-89EE-29422A027FC6}" type="datetimeFigureOut">
              <a:rPr lang="en-CA" smtClean="0"/>
              <a:t>2019-11-01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2E77-EC05-4591-B0B5-39095E0A98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5961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6000"/>
    </mc:Choice>
    <mc:Fallback>
      <p:transition spd="slow" advClick="0" advTm="36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2C4F-BC0B-4992-89EE-29422A027FC6}" type="datetimeFigureOut">
              <a:rPr lang="en-CA" smtClean="0"/>
              <a:t>2019-11-01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2E77-EC05-4591-B0B5-39095E0A98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5939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6000"/>
    </mc:Choice>
    <mc:Fallback>
      <p:transition spd="slow" advClick="0" advTm="36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2C4F-BC0B-4992-89EE-29422A027FC6}" type="datetimeFigureOut">
              <a:rPr lang="en-CA" smtClean="0"/>
              <a:t>2019-11-01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2E77-EC05-4591-B0B5-39095E0A98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3910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6000"/>
    </mc:Choice>
    <mc:Fallback>
      <p:transition spd="slow" advClick="0" advTm="36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2C4F-BC0B-4992-89EE-29422A027FC6}" type="datetimeFigureOut">
              <a:rPr lang="en-CA" smtClean="0"/>
              <a:t>2019-11-01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2E77-EC05-4591-B0B5-39095E0A98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06040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6000"/>
    </mc:Choice>
    <mc:Fallback>
      <p:transition spd="slow" advClick="0" advTm="36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2C4F-BC0B-4992-89EE-29422A027FC6}" type="datetimeFigureOut">
              <a:rPr lang="en-CA" smtClean="0"/>
              <a:t>2019-11-01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2E77-EC05-4591-B0B5-39095E0A98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5022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6000"/>
    </mc:Choice>
    <mc:Fallback>
      <p:transition spd="slow" advClick="0" advTm="36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2C4F-BC0B-4992-89EE-29422A027FC6}" type="datetimeFigureOut">
              <a:rPr lang="en-CA" smtClean="0"/>
              <a:t>2019-11-01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C2E77-EC05-4591-B0B5-39095E0A98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61309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6000"/>
    </mc:Choice>
    <mc:Fallback>
      <p:transition spd="slow" advClick="0" advTm="36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22C4F-BC0B-4992-89EE-29422A027FC6}" type="datetimeFigureOut">
              <a:rPr lang="en-CA" smtClean="0"/>
              <a:t>2019-11-01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C2E77-EC05-4591-B0B5-39095E0A980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5845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36000"/>
    </mc:Choice>
    <mc:Fallback>
      <p:transition spd="slow" advClick="0" advTm="36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ogs.on.ca/early-bird-draw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ogsottawa.on.ca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iblioottawalibrary.ca/en/progra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ifhsgo.ca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ogs.on.ca/grow-family-campaign/?fbclid=IwAR256dlbKq3OzTswZYOsPCBdKEZz5nOCABEXKd-qmBws9oTEEaYNMkDxf2U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34288"/>
            <a:ext cx="5059680" cy="6111382"/>
          </a:xfrm>
        </p:spPr>
        <p:txBody>
          <a:bodyPr>
            <a:normAutofit fontScale="90000"/>
          </a:bodyPr>
          <a:lstStyle/>
          <a:p>
            <a:r>
              <a:rPr lang="en-C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Upcoming Genealogy Events in Ottawa and area</a:t>
            </a:r>
            <a:br>
              <a:rPr lang="en-C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CA" dirty="0"/>
              <a:t>2 Nov 2019</a:t>
            </a:r>
            <a:br>
              <a:rPr lang="en-CA" dirty="0"/>
            </a:br>
            <a:endParaRPr lang="en-C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6519" y="332247"/>
            <a:ext cx="3713545" cy="6113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336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6000"/>
    </mc:Choice>
    <mc:Fallback>
      <p:transition spd="slow" advClick="0" advTm="36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Bird Draw – 2020 Membership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3599452" cy="4351338"/>
          </a:xfrm>
        </p:spPr>
      </p:pic>
      <p:sp>
        <p:nvSpPr>
          <p:cNvPr id="5" name="TextBox 4"/>
          <p:cNvSpPr txBox="1"/>
          <p:nvPr/>
        </p:nvSpPr>
        <p:spPr>
          <a:xfrm>
            <a:off x="4645152" y="2023872"/>
            <a:ext cx="670864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All new and </a:t>
            </a:r>
            <a:r>
              <a:rPr lang="en-US" sz="2800" dirty="0" smtClean="0"/>
              <a:t>renewing </a:t>
            </a:r>
            <a:r>
              <a:rPr lang="en-US" sz="2800" dirty="0"/>
              <a:t>members who complete their 2020 membership registration in Ontario Ancestors, The Ontario Genealogical Society, prior to midnight, November 30th, will be entered into a draw for one of the </a:t>
            </a:r>
            <a:r>
              <a:rPr lang="en-US" sz="2800" dirty="0" smtClean="0"/>
              <a:t>prizes </a:t>
            </a:r>
            <a:r>
              <a:rPr lang="en-US" sz="2800" dirty="0"/>
              <a:t>(see </a:t>
            </a:r>
            <a:r>
              <a:rPr lang="en-US" sz="2800" dirty="0">
                <a:hlinkClick r:id="rId3"/>
              </a:rPr>
              <a:t>https://ogs.on.ca/early-bird-draw/</a:t>
            </a:r>
            <a:r>
              <a:rPr lang="en-US" sz="2800" dirty="0" smtClean="0"/>
              <a:t>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0383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6000"/>
    </mc:Choice>
    <mc:Fallback>
      <p:transition spd="slow" advClick="0" advTm="36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Upcoming Presentations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1965" y="1628800"/>
            <a:ext cx="9068071" cy="4752528"/>
          </a:xfrm>
        </p:spPr>
        <p:txBody>
          <a:bodyPr vert="horz" lIns="51435" tIns="25718" rIns="51435" bIns="25718" rtlCol="0" anchor="t">
            <a:normAutofit/>
          </a:bodyPr>
          <a:lstStyle/>
          <a:p>
            <a:pPr algn="ctr">
              <a:buNone/>
            </a:pPr>
            <a:r>
              <a:rPr lang="en-CA" sz="2400" b="1" dirty="0">
                <a:solidFill>
                  <a:srgbClr val="FF0000"/>
                </a:solidFill>
              </a:rPr>
              <a:t>Saturday 23 Nov</a:t>
            </a:r>
          </a:p>
          <a:p>
            <a:pPr marL="0" indent="0" algn="ctr">
              <a:buNone/>
            </a:pPr>
            <a:r>
              <a:rPr lang="en-US" sz="2400" dirty="0"/>
              <a:t>Did you use all of the information?</a:t>
            </a:r>
          </a:p>
          <a:p>
            <a:pPr marL="0" indent="0" algn="ctr">
              <a:buNone/>
            </a:pPr>
            <a:r>
              <a:rPr lang="en-US" sz="2400" dirty="0"/>
              <a:t>Alan Campbell (remote)</a:t>
            </a:r>
          </a:p>
          <a:p>
            <a:pPr marL="0" indent="0" algn="ctr">
              <a:buNone/>
            </a:pPr>
            <a:r>
              <a:rPr lang="en-CA" sz="2400" dirty="0"/>
              <a:t>1:00pm at City of Ottawa Archives</a:t>
            </a:r>
          </a:p>
          <a:p>
            <a:pPr algn="ctr">
              <a:buNone/>
            </a:pPr>
            <a:endParaRPr lang="en-CA" sz="2400" dirty="0"/>
          </a:p>
          <a:p>
            <a:pPr algn="ctr">
              <a:buNone/>
            </a:pPr>
            <a:r>
              <a:rPr lang="en-CA" sz="2400" b="1" dirty="0">
                <a:solidFill>
                  <a:srgbClr val="FF0000"/>
                </a:solidFill>
              </a:rPr>
              <a:t>Saturday </a:t>
            </a:r>
            <a:r>
              <a:rPr lang="en-CA" sz="2400" b="1" dirty="0" smtClean="0">
                <a:solidFill>
                  <a:srgbClr val="FF0000"/>
                </a:solidFill>
              </a:rPr>
              <a:t>14 Dec</a:t>
            </a:r>
            <a:endParaRPr lang="en-CA" sz="24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2400" dirty="0"/>
              <a:t>Preserving Family Archives: Updates and </a:t>
            </a:r>
            <a:r>
              <a:rPr lang="en-US" sz="2400" dirty="0" smtClean="0"/>
              <a:t>Refresher</a:t>
            </a:r>
          </a:p>
          <a:p>
            <a:pPr marL="0" indent="0" algn="ctr">
              <a:buNone/>
            </a:pPr>
            <a:r>
              <a:rPr lang="en-US" sz="2400" dirty="0" smtClean="0"/>
              <a:t>Kyla Ubbink</a:t>
            </a:r>
          </a:p>
          <a:p>
            <a:pPr marL="0" indent="0" algn="ctr">
              <a:buNone/>
            </a:pPr>
            <a:r>
              <a:rPr lang="en-CA" sz="2400" dirty="0" smtClean="0"/>
              <a:t>1:00pm </a:t>
            </a:r>
            <a:r>
              <a:rPr lang="en-CA" sz="2400" dirty="0"/>
              <a:t>at City of Ottawa Archives</a:t>
            </a:r>
          </a:p>
          <a:p>
            <a:pPr algn="ctr">
              <a:buNone/>
            </a:pPr>
            <a:endParaRPr lang="en-CA" sz="2475" dirty="0"/>
          </a:p>
          <a:p>
            <a:pPr algn="ctr">
              <a:buNone/>
            </a:pPr>
            <a:endParaRPr lang="en-CA" sz="2475" dirty="0"/>
          </a:p>
          <a:p>
            <a:pPr algn="ctr">
              <a:buNone/>
            </a:pPr>
            <a:endParaRPr lang="en-CA" sz="2475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01845" y="658205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6000"/>
    </mc:Choice>
    <mc:Fallback>
      <p:transition spd="slow" advClick="0" advTm="36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SIG Meetings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00200"/>
            <a:ext cx="9811154" cy="4997152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</a:pPr>
            <a:r>
              <a:rPr lang="en-CA" sz="2800" b="1" dirty="0" smtClean="0"/>
              <a:t>DNA </a:t>
            </a:r>
            <a:r>
              <a:rPr lang="en-CA" sz="2800" b="1" dirty="0"/>
              <a:t>Interest Group:</a:t>
            </a:r>
          </a:p>
          <a:p>
            <a:pPr lvl="1">
              <a:spcBef>
                <a:spcPts val="1200"/>
              </a:spcBef>
            </a:pPr>
            <a:r>
              <a:rPr lang="en-CA" dirty="0"/>
              <a:t> Saturday </a:t>
            </a:r>
            <a:r>
              <a:rPr lang="en-CA" dirty="0" smtClean="0"/>
              <a:t>4 Jan, </a:t>
            </a:r>
            <a:r>
              <a:rPr lang="en-CA" dirty="0"/>
              <a:t>9:30am in room 115, City Archives</a:t>
            </a:r>
          </a:p>
          <a:p>
            <a:pPr>
              <a:spcBef>
                <a:spcPts val="1200"/>
              </a:spcBef>
            </a:pPr>
            <a:r>
              <a:rPr lang="en-CA" sz="2800" b="1" dirty="0"/>
              <a:t>Ottawa TMG Users Group </a:t>
            </a:r>
            <a:r>
              <a:rPr lang="en-CA" sz="2800" dirty="0">
                <a:solidFill>
                  <a:srgbClr val="FF0000"/>
                </a:solidFill>
              </a:rPr>
              <a:t>(webcast on Google Hangouts)</a:t>
            </a:r>
          </a:p>
          <a:p>
            <a:pPr lvl="1">
              <a:spcBef>
                <a:spcPts val="1200"/>
              </a:spcBef>
            </a:pPr>
            <a:r>
              <a:rPr lang="en-CA" dirty="0"/>
              <a:t>Saturday </a:t>
            </a:r>
            <a:r>
              <a:rPr lang="en-CA" dirty="0" smtClean="0"/>
              <a:t>4 Jan, </a:t>
            </a:r>
            <a:r>
              <a:rPr lang="en-CA" dirty="0"/>
              <a:t>2pm in room 226, City </a:t>
            </a:r>
            <a:r>
              <a:rPr lang="en-CA" dirty="0" smtClean="0"/>
              <a:t>Archives</a:t>
            </a:r>
          </a:p>
          <a:p>
            <a:pPr>
              <a:spcBef>
                <a:spcPts val="1200"/>
              </a:spcBef>
            </a:pPr>
            <a:r>
              <a:rPr lang="en-CA" sz="2800" b="1" dirty="0"/>
              <a:t>Scottish Genealogy Group:</a:t>
            </a:r>
          </a:p>
          <a:p>
            <a:pPr lvl="1">
              <a:spcBef>
                <a:spcPts val="1200"/>
              </a:spcBef>
            </a:pPr>
            <a:r>
              <a:rPr lang="en-CA" dirty="0"/>
              <a:t>Saturday 23 Nov, 9:30am in room 226, City </a:t>
            </a:r>
            <a:r>
              <a:rPr lang="en-CA" dirty="0" smtClean="0"/>
              <a:t>Archives</a:t>
            </a:r>
          </a:p>
          <a:p>
            <a:pPr>
              <a:spcBef>
                <a:spcPts val="1200"/>
              </a:spcBef>
            </a:pPr>
            <a:r>
              <a:rPr lang="en-CA" sz="2800" b="1" dirty="0"/>
              <a:t>Computer SIG:</a:t>
            </a:r>
          </a:p>
          <a:p>
            <a:pPr lvl="1">
              <a:spcBef>
                <a:spcPts val="1200"/>
              </a:spcBef>
            </a:pPr>
            <a:r>
              <a:rPr lang="en-CA" dirty="0"/>
              <a:t>Saturday 23 Nov</a:t>
            </a:r>
            <a:r>
              <a:rPr lang="en-CA" dirty="0" smtClean="0"/>
              <a:t>, </a:t>
            </a:r>
            <a:r>
              <a:rPr lang="en-CA" dirty="0"/>
              <a:t>after Branch presentation in room 115, City </a:t>
            </a:r>
            <a:r>
              <a:rPr lang="en-CA" dirty="0" smtClean="0"/>
              <a:t>Archives</a:t>
            </a:r>
            <a:endParaRPr lang="en-CA" dirty="0"/>
          </a:p>
          <a:p>
            <a:pPr>
              <a:spcBef>
                <a:spcPts val="1200"/>
              </a:spcBef>
            </a:pPr>
            <a:r>
              <a:rPr lang="en-CA" sz="2800" b="1" dirty="0"/>
              <a:t>Irish Research Group:</a:t>
            </a:r>
          </a:p>
          <a:p>
            <a:pPr lvl="1">
              <a:spcBef>
                <a:spcPts val="1200"/>
              </a:spcBef>
            </a:pPr>
            <a:r>
              <a:rPr lang="en-CA" dirty="0"/>
              <a:t>Tuesday 26 Nov, 7:30pm, McNabb Community Centre (80 Percy St</a:t>
            </a:r>
            <a:r>
              <a:rPr lang="en-CA" dirty="0" smtClean="0"/>
              <a:t>)</a:t>
            </a:r>
          </a:p>
          <a:p>
            <a:pPr>
              <a:spcBef>
                <a:spcPts val="1200"/>
              </a:spcBef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NEW: British Colonial America  SIG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Wednesday </a:t>
            </a:r>
            <a:r>
              <a:rPr lang="en-US" dirty="0" smtClean="0"/>
              <a:t>4 Dec, </a:t>
            </a:r>
            <a:r>
              <a:rPr lang="en-US" dirty="0"/>
              <a:t>7pm to 9pm, Knox Presbyterian Church, 120 Lisgar </a:t>
            </a:r>
            <a:r>
              <a:rPr lang="en-US" dirty="0" smtClean="0"/>
              <a:t>St</a:t>
            </a:r>
          </a:p>
          <a:p>
            <a:pPr lvl="1">
              <a:spcBef>
                <a:spcPts val="1200"/>
              </a:spcBef>
            </a:pPr>
            <a:endParaRPr lang="en-CA" dirty="0" smtClean="0"/>
          </a:p>
          <a:p>
            <a:pPr lvl="1">
              <a:spcBef>
                <a:spcPts val="1200"/>
              </a:spcBef>
            </a:pPr>
            <a:endParaRPr lang="en-CA" dirty="0"/>
          </a:p>
          <a:p>
            <a:pPr lvl="1">
              <a:spcBef>
                <a:spcPts val="1200"/>
              </a:spcBef>
            </a:pPr>
            <a:endParaRPr lang="en-CA" sz="2900" b="1" dirty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6000"/>
    </mc:Choice>
    <mc:Fallback>
      <p:transition spd="slow" advClick="0" advTm="36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440" y="274638"/>
            <a:ext cx="6374622" cy="1858217"/>
          </a:xfrm>
        </p:spPr>
        <p:txBody>
          <a:bodyPr>
            <a:normAutofit/>
          </a:bodyPr>
          <a:lstStyle/>
          <a:p>
            <a:r>
              <a:rPr lang="en-CA" b="1" dirty="0" smtClean="0">
                <a:latin typeface="+mn-lt"/>
              </a:rPr>
              <a:t>Genealogy Lunch Bunch</a:t>
            </a:r>
            <a:endParaRPr lang="en-CA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5520" y="2204864"/>
            <a:ext cx="8640960" cy="4176464"/>
          </a:xfrm>
        </p:spPr>
        <p:txBody>
          <a:bodyPr>
            <a:noAutofit/>
          </a:bodyPr>
          <a:lstStyle/>
          <a:p>
            <a:pPr marL="0" indent="0" algn="ctr">
              <a:spcBef>
                <a:spcPts val="1200"/>
              </a:spcBef>
              <a:buNone/>
            </a:pPr>
            <a:r>
              <a:rPr lang="en-CA" sz="2800" b="1" dirty="0"/>
              <a:t>Next</a:t>
            </a:r>
            <a:r>
              <a:rPr lang="en-CA" sz="2800" dirty="0"/>
              <a:t>: </a:t>
            </a:r>
            <a:r>
              <a:rPr lang="en-US" sz="2800" dirty="0"/>
              <a:t>23 Nov: Ancestry DNA</a:t>
            </a:r>
          </a:p>
          <a:p>
            <a:pPr marL="0" indent="0" algn="ctr">
              <a:spcBef>
                <a:spcPts val="1200"/>
              </a:spcBef>
              <a:buNone/>
            </a:pPr>
            <a:r>
              <a:rPr lang="en-CA" sz="2400" dirty="0"/>
              <a:t>There is no charge for the </a:t>
            </a:r>
            <a:r>
              <a:rPr lang="en-CA" sz="2400" dirty="0" smtClean="0"/>
              <a:t>sessions. B</a:t>
            </a:r>
            <a:r>
              <a:rPr lang="en-US" sz="2400" dirty="0" smtClean="0"/>
              <a:t>ring </a:t>
            </a:r>
            <a:r>
              <a:rPr lang="en-US" sz="2400" dirty="0"/>
              <a:t>a “brown bag” lunch to eat while we hold a presentation or a Research Workshop. Coffee and tea will be available throughout the sessions. Our normal monthly presentation social time will start at 1:00pm along with the regular cookies</a:t>
            </a:r>
            <a:r>
              <a:rPr lang="en-US" sz="2400" dirty="0" smtClean="0"/>
              <a:t>.</a:t>
            </a:r>
          </a:p>
          <a:p>
            <a:pPr marL="0" indent="0" algn="ctr">
              <a:spcBef>
                <a:spcPts val="1200"/>
              </a:spcBef>
              <a:buNone/>
            </a:pPr>
            <a:r>
              <a:rPr lang="en-US" sz="2400" b="1" dirty="0" smtClean="0"/>
              <a:t>Following </a:t>
            </a:r>
            <a:r>
              <a:rPr lang="en-US" sz="2400" b="1" dirty="0"/>
              <a:t>session</a:t>
            </a:r>
            <a:r>
              <a:rPr lang="en-US" sz="2400" dirty="0"/>
              <a:t>: </a:t>
            </a:r>
            <a:r>
              <a:rPr lang="en-US" sz="2400" dirty="0" smtClean="0"/>
              <a:t>14 Dec: </a:t>
            </a:r>
            <a:r>
              <a:rPr lang="en-US" sz="2400" dirty="0"/>
              <a:t>Ottawa SIGs </a:t>
            </a:r>
            <a:endParaRPr lang="en-US" sz="2400" dirty="0" smtClean="0"/>
          </a:p>
          <a:p>
            <a:pPr marL="0" indent="0" algn="ctr">
              <a:spcBef>
                <a:spcPts val="1200"/>
              </a:spcBef>
              <a:buNone/>
            </a:pPr>
            <a:endParaRPr lang="en-CA" sz="2400" dirty="0" smtClean="0"/>
          </a:p>
          <a:p>
            <a:pPr marL="0" indent="0" algn="ctr">
              <a:spcBef>
                <a:spcPts val="1200"/>
              </a:spcBef>
              <a:buNone/>
            </a:pPr>
            <a:r>
              <a:rPr lang="en-CA" sz="2400" dirty="0" smtClean="0"/>
              <a:t>For </a:t>
            </a:r>
            <a:r>
              <a:rPr lang="en-CA" sz="2400" dirty="0"/>
              <a:t>more topics, check our website at </a:t>
            </a:r>
            <a:r>
              <a:rPr lang="en-CA" sz="2400" dirty="0">
                <a:solidFill>
                  <a:srgbClr val="0070C0"/>
                </a:solidFill>
                <a:hlinkClick r:id="rId3"/>
              </a:rPr>
              <a:t>http://ogsottawa.on.ca/</a:t>
            </a:r>
            <a:r>
              <a:rPr lang="en-CA" sz="2400" dirty="0">
                <a:solidFill>
                  <a:srgbClr val="0070C0"/>
                </a:solidFill>
              </a:rPr>
              <a:t>.</a:t>
            </a:r>
          </a:p>
          <a:p>
            <a:endParaRPr lang="en-CA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0062" y="279033"/>
            <a:ext cx="2780738" cy="1853823"/>
          </a:xfrm>
          <a:prstGeom prst="rect">
            <a:avLst/>
          </a:prstGeom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152651" y="3753656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933868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6000"/>
    </mc:Choice>
    <mc:Fallback>
      <p:transition spd="slow" advClick="0" advTm="36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51484" y="1916833"/>
            <a:ext cx="928903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92881"/>
            <a:r>
              <a:rPr lang="en-US" sz="2400" b="1" dirty="0">
                <a:solidFill>
                  <a:srgbClr val="464547"/>
                </a:solidFill>
              </a:rPr>
              <a:t>Genealogy Drop-In</a:t>
            </a:r>
            <a:endParaRPr lang="en-US" sz="2400" dirty="0">
              <a:solidFill>
                <a:srgbClr val="464547"/>
              </a:solidFill>
            </a:endParaRPr>
          </a:p>
          <a:p>
            <a:pPr marL="919163" lvl="2" indent="-461963"/>
            <a:r>
              <a:rPr lang="en-US" sz="2400" dirty="0" smtClean="0">
                <a:solidFill>
                  <a:srgbClr val="464547"/>
                </a:solidFill>
              </a:rPr>
              <a:t>- </a:t>
            </a:r>
            <a:r>
              <a:rPr lang="en-US" sz="2400" dirty="0">
                <a:solidFill>
                  <a:srgbClr val="464547"/>
                </a:solidFill>
              </a:rPr>
              <a:t>Tuesday </a:t>
            </a:r>
            <a:r>
              <a:rPr lang="en-US" sz="2400" dirty="0" smtClean="0">
                <a:solidFill>
                  <a:srgbClr val="464547"/>
                </a:solidFill>
              </a:rPr>
              <a:t>12 Nov at </a:t>
            </a:r>
            <a:r>
              <a:rPr lang="en-US" sz="2400" dirty="0">
                <a:solidFill>
                  <a:srgbClr val="464547"/>
                </a:solidFill>
              </a:rPr>
              <a:t>2:00pm, Nepean Centrepointe</a:t>
            </a:r>
          </a:p>
          <a:p>
            <a:pPr marL="461963" lvl="1" indent="-461963"/>
            <a:r>
              <a:rPr lang="en-US" sz="2400" dirty="0"/>
              <a:t>	</a:t>
            </a:r>
            <a:r>
              <a:rPr lang="en-US" sz="2400" dirty="0">
                <a:solidFill>
                  <a:srgbClr val="464547"/>
                </a:solidFill>
              </a:rPr>
              <a:t>- Tuesday </a:t>
            </a:r>
            <a:r>
              <a:rPr lang="en-US" sz="2400" dirty="0" smtClean="0">
                <a:solidFill>
                  <a:srgbClr val="464547"/>
                </a:solidFill>
              </a:rPr>
              <a:t>26 Nov at </a:t>
            </a:r>
            <a:r>
              <a:rPr lang="en-US" sz="2400" dirty="0">
                <a:solidFill>
                  <a:srgbClr val="464547"/>
                </a:solidFill>
              </a:rPr>
              <a:t>2:00pm, Nepean Centrepointe</a:t>
            </a:r>
          </a:p>
          <a:p>
            <a:pPr marL="461963" lvl="1" indent="-461963"/>
            <a:r>
              <a:rPr lang="en-US" sz="2400" dirty="0">
                <a:solidFill>
                  <a:srgbClr val="464547"/>
                </a:solidFill>
              </a:rPr>
              <a:t>	- Tuesday </a:t>
            </a:r>
            <a:r>
              <a:rPr lang="en-US" sz="2400" dirty="0" smtClean="0">
                <a:solidFill>
                  <a:srgbClr val="464547"/>
                </a:solidFill>
              </a:rPr>
              <a:t>10 Dec at </a:t>
            </a:r>
            <a:r>
              <a:rPr lang="en-US" sz="2400" dirty="0">
                <a:solidFill>
                  <a:srgbClr val="464547"/>
                </a:solidFill>
              </a:rPr>
              <a:t>2:00pm, Nepean </a:t>
            </a:r>
            <a:r>
              <a:rPr lang="en-US" sz="2400" dirty="0" smtClean="0">
                <a:solidFill>
                  <a:srgbClr val="464547"/>
                </a:solidFill>
              </a:rPr>
              <a:t>Centrepointe</a:t>
            </a:r>
          </a:p>
          <a:p>
            <a:pPr marL="461963" lvl="1" indent="-461963"/>
            <a:endParaRPr lang="en-US" sz="2400" dirty="0" smtClean="0">
              <a:solidFill>
                <a:srgbClr val="464547"/>
              </a:solidFill>
            </a:endParaRPr>
          </a:p>
          <a:p>
            <a:pPr marL="461963" indent="-461963"/>
            <a:r>
              <a:rPr lang="en-US" sz="1000" b="1" dirty="0">
                <a:solidFill>
                  <a:srgbClr val="464547"/>
                </a:solidFill>
              </a:rPr>
              <a:t>	</a:t>
            </a:r>
            <a:endParaRPr lang="en-US" sz="1000" dirty="0"/>
          </a:p>
          <a:p>
            <a:endParaRPr lang="en-US" sz="2400" b="1" dirty="0" smtClean="0"/>
          </a:p>
          <a:p>
            <a:r>
              <a:rPr lang="en-US" sz="2400" b="1" dirty="0" smtClean="0"/>
              <a:t>Using </a:t>
            </a:r>
            <a:r>
              <a:rPr lang="en-US" sz="2400" b="1" dirty="0"/>
              <a:t>Ancestry Library: </a:t>
            </a:r>
            <a:r>
              <a:rPr lang="en-US" sz="2400" dirty="0"/>
              <a:t>Wednesday Nov 13, 2019 at </a:t>
            </a:r>
            <a:r>
              <a:rPr lang="en-US" sz="2400" dirty="0" smtClean="0"/>
              <a:t>2:00pm, Osgoode</a:t>
            </a:r>
          </a:p>
          <a:p>
            <a:endParaRPr lang="en-US" sz="1000" dirty="0"/>
          </a:p>
          <a:p>
            <a:endParaRPr lang="en-US" sz="2400" b="1" dirty="0" smtClean="0"/>
          </a:p>
          <a:p>
            <a:r>
              <a:rPr lang="en-US" sz="2400" b="1" dirty="0" smtClean="0"/>
              <a:t>Researching Military Family History: </a:t>
            </a:r>
            <a:r>
              <a:rPr lang="en-US" sz="2400" dirty="0"/>
              <a:t>Wednesday Nov 20, 2019 at </a:t>
            </a:r>
            <a:r>
              <a:rPr lang="en-US" sz="2400" dirty="0" smtClean="0"/>
              <a:t>1:30pm, Stittsville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360" y="404665"/>
            <a:ext cx="9217024" cy="1013600"/>
          </a:xfrm>
        </p:spPr>
        <p:txBody>
          <a:bodyPr>
            <a:noAutofit/>
          </a:bodyPr>
          <a:lstStyle/>
          <a:p>
            <a:pPr algn="ctr"/>
            <a:r>
              <a:rPr lang="en-US" b="1" u="sng" dirty="0">
                <a:latin typeface="+mn-lt"/>
              </a:rPr>
              <a:t>Ottawa Public Library Programs &amp; Events</a:t>
            </a:r>
            <a:r>
              <a:rPr lang="en-US" sz="1800" dirty="0">
                <a:latin typeface="+mn-lt"/>
              </a:rPr>
              <a:t/>
            </a:r>
            <a:br>
              <a:rPr lang="en-US" sz="1800" dirty="0">
                <a:latin typeface="+mn-lt"/>
              </a:rPr>
            </a:br>
            <a:r>
              <a:rPr lang="en-US" sz="800" dirty="0">
                <a:latin typeface="+mn-lt"/>
              </a:rPr>
              <a:t/>
            </a:r>
            <a:br>
              <a:rPr lang="en-US" sz="800" dirty="0">
                <a:latin typeface="+mn-lt"/>
              </a:rPr>
            </a:br>
            <a:r>
              <a:rPr lang="en-US" sz="1800" dirty="0">
                <a:solidFill>
                  <a:schemeClr val="tx1"/>
                </a:solidFill>
                <a:latin typeface="+mn-lt"/>
              </a:rPr>
              <a:t>(Check the website for the latest details)</a:t>
            </a:r>
            <a:r>
              <a:rPr lang="en-US" sz="800" dirty="0">
                <a:solidFill>
                  <a:schemeClr val="tx1"/>
                </a:solidFill>
                <a:latin typeface="+mn-lt"/>
              </a:rPr>
              <a:t/>
            </a:r>
            <a:br>
              <a:rPr lang="en-US" sz="800" dirty="0">
                <a:solidFill>
                  <a:schemeClr val="tx1"/>
                </a:solidFill>
                <a:latin typeface="+mn-lt"/>
              </a:rPr>
            </a:br>
            <a:r>
              <a:rPr lang="en-US" sz="1800" dirty="0">
                <a:latin typeface="+mn-lt"/>
                <a:hlinkClick r:id="rId3"/>
              </a:rPr>
              <a:t>https://biblioottawalibrary.ca/en/program</a:t>
            </a:r>
            <a:endParaRPr lang="en-US" sz="60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3352" y="1328995"/>
            <a:ext cx="2016224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600" b="1" dirty="0"/>
              <a:t>Log in and register</a:t>
            </a:r>
          </a:p>
        </p:txBody>
      </p:sp>
    </p:spTree>
    <p:extLst>
      <p:ext uri="{BB962C8B-B14F-4D97-AF65-F5344CB8AC3E}">
        <p14:creationId xmlns:p14="http://schemas.microsoft.com/office/powerpoint/2010/main" val="4182858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6000"/>
    </mc:Choice>
    <mc:Fallback>
      <p:transition spd="slow" advClick="0" advTm="36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5582" y="260648"/>
            <a:ext cx="1141884" cy="11531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latin typeface="+mn-lt"/>
              </a:rPr>
              <a:t>BIFHSGO</a:t>
            </a:r>
            <a:endParaRPr lang="en-CA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5934" y="1916832"/>
            <a:ext cx="8220132" cy="4464496"/>
          </a:xfrm>
        </p:spPr>
        <p:txBody>
          <a:bodyPr vert="horz" lIns="28932" tIns="14467" rIns="28932" bIns="14467" rtlCol="0" anchor="t">
            <a:normAutofit fontScale="70000" lnSpcReduction="2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5700" dirty="0"/>
              <a:t>Saturday, </a:t>
            </a:r>
            <a:r>
              <a:rPr lang="en-US" sz="5700" dirty="0" smtClean="0"/>
              <a:t>9 Nov in </a:t>
            </a:r>
            <a:r>
              <a:rPr lang="en-US" sz="5700" dirty="0"/>
              <a:t>The Chamber, Ben Franklin Place, 101 Centrepointe</a:t>
            </a:r>
          </a:p>
          <a:p>
            <a:pPr marL="0" indent="0">
              <a:spcBef>
                <a:spcPts val="0"/>
              </a:spcBef>
              <a:buNone/>
            </a:pPr>
            <a:endParaRPr lang="en-US" sz="4200" dirty="0"/>
          </a:p>
          <a:p>
            <a:pPr marL="0" indent="0">
              <a:spcBef>
                <a:spcPts val="0"/>
              </a:spcBef>
              <a:buNone/>
            </a:pPr>
            <a:endParaRPr lang="en-US" sz="4200" dirty="0" smtClean="0"/>
          </a:p>
          <a:p>
            <a:r>
              <a:rPr lang="en-US" sz="4200" dirty="0" smtClean="0"/>
              <a:t>09:00 to 9:30 </a:t>
            </a:r>
            <a:r>
              <a:rPr lang="en-US" sz="3600" b="1" dirty="0"/>
              <a:t>Live Q &amp; A: Tips for finding military records in the UK National Archives  (Before BIFHSGO Education Talk)</a:t>
            </a:r>
          </a:p>
          <a:p>
            <a:pPr marL="0" indent="0">
              <a:spcBef>
                <a:spcPts val="0"/>
              </a:spcBef>
              <a:buNone/>
            </a:pPr>
            <a:endParaRPr lang="en-US" sz="4200" dirty="0" smtClean="0"/>
          </a:p>
          <a:p>
            <a:pPr>
              <a:spcBef>
                <a:spcPts val="0"/>
              </a:spcBef>
            </a:pPr>
            <a:r>
              <a:rPr lang="en-US" sz="4200" dirty="0" smtClean="0"/>
              <a:t>10:00 to </a:t>
            </a:r>
            <a:r>
              <a:rPr lang="en-US" sz="4200" dirty="0"/>
              <a:t>11:30 </a:t>
            </a:r>
            <a:r>
              <a:rPr lang="en-US" sz="4200" b="1" dirty="0"/>
              <a:t>The Commonwealth War Graves Commission: In </a:t>
            </a:r>
            <a:r>
              <a:rPr lang="en-US" sz="4200" b="1" dirty="0" smtClean="0"/>
              <a:t>Perpetuity </a:t>
            </a:r>
            <a:r>
              <a:rPr lang="en-US" sz="4200" dirty="0" smtClean="0"/>
              <a:t>- </a:t>
            </a:r>
            <a:r>
              <a:rPr lang="en-US" sz="2800" b="1" dirty="0"/>
              <a:t>Dominique Boulais</a:t>
            </a:r>
            <a:r>
              <a:rPr lang="en-US" sz="4200" dirty="0"/>
              <a:t/>
            </a:r>
            <a:br>
              <a:rPr lang="en-US" sz="4200" dirty="0"/>
            </a:br>
            <a:endParaRPr lang="en-US" sz="4200" b="1" dirty="0">
              <a:latin typeface="Calibri" charset="0"/>
            </a:endParaRPr>
          </a:p>
          <a:p>
            <a:pPr marL="300038" lvl="1" indent="0" algn="ctr">
              <a:buNone/>
            </a:pPr>
            <a:r>
              <a:rPr lang="en-CA" sz="3200" dirty="0" smtClean="0">
                <a:latin typeface="Calibri" charset="0"/>
              </a:rPr>
              <a:t>(</a:t>
            </a:r>
            <a:r>
              <a:rPr lang="en-CA" sz="3200" dirty="0">
                <a:latin typeface="Calibri" charset="0"/>
                <a:hlinkClick r:id="rId4"/>
              </a:rPr>
              <a:t>http://www.bifhsgo.ca</a:t>
            </a:r>
            <a:r>
              <a:rPr lang="en-CA" sz="3200" dirty="0">
                <a:latin typeface="Calibri" charset="0"/>
              </a:rPr>
              <a:t>)</a:t>
            </a:r>
            <a:r>
              <a:rPr lang="en-CA" sz="3200" dirty="0"/>
              <a:t> 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781427" y="3181720"/>
            <a:ext cx="103939" cy="519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1435" tIns="25718" rIns="51435" bIns="25718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13" dirty="0">
                <a:latin typeface="Arial" panose="020B0604020202020204" pitchFamily="34" charset="0"/>
              </a:rPr>
              <a:t/>
            </a:r>
            <a:br>
              <a:rPr lang="en-US" altLang="en-US" sz="1013" dirty="0">
                <a:latin typeface="Arial" panose="020B0604020202020204" pitchFamily="34" charset="0"/>
              </a:rPr>
            </a:br>
            <a:r>
              <a:rPr lang="en-US" altLang="en-US" sz="1013" dirty="0">
                <a:latin typeface="Arial" panose="020B0604020202020204" pitchFamily="34" charset="0"/>
              </a:rPr>
              <a:t/>
            </a:r>
            <a:br>
              <a:rPr lang="en-US" altLang="en-US" sz="1013" dirty="0">
                <a:latin typeface="Arial" panose="020B0604020202020204" pitchFamily="34" charset="0"/>
              </a:rPr>
            </a:br>
            <a:endParaRPr lang="en-US" altLang="en-US" sz="1013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520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6000"/>
    </mc:Choice>
    <mc:Fallback>
      <p:transition spd="slow" advClick="0" advTm="36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36" y="609600"/>
            <a:ext cx="9154666" cy="1320800"/>
          </a:xfrm>
        </p:spPr>
        <p:txBody>
          <a:bodyPr>
            <a:noAutofit/>
          </a:bodyPr>
          <a:lstStyle/>
          <a:p>
            <a:pPr algn="ctr"/>
            <a:r>
              <a:rPr lang="en-CA" sz="6600" b="1" dirty="0"/>
              <a:t>GENE-O-RAMA </a:t>
            </a:r>
            <a:r>
              <a:rPr lang="en-CA" sz="6600" b="1" dirty="0" smtClean="0"/>
              <a:t>2020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8109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2600" b="1" dirty="0"/>
              <a:t>presented by Ottawa Branch OGS</a:t>
            </a:r>
          </a:p>
          <a:p>
            <a:pPr marL="0" indent="0" algn="ctr">
              <a:buNone/>
            </a:pPr>
            <a:r>
              <a:rPr lang="en-CA" sz="3200" b="1" dirty="0"/>
              <a:t>April </a:t>
            </a:r>
            <a:r>
              <a:rPr lang="en-CA" sz="3200" b="1" dirty="0" smtClean="0"/>
              <a:t>3-4, 2020</a:t>
            </a:r>
            <a:endParaRPr lang="en-CA" sz="3200" b="1" dirty="0"/>
          </a:p>
          <a:p>
            <a:pPr marL="0" indent="0" algn="ctr">
              <a:buNone/>
            </a:pPr>
            <a:r>
              <a:rPr lang="en-CA" sz="3200" b="1" dirty="0"/>
              <a:t>Confederation Education Centre</a:t>
            </a:r>
          </a:p>
          <a:p>
            <a:pPr marL="0" indent="0" algn="ctr">
              <a:buNone/>
            </a:pPr>
            <a:r>
              <a:rPr lang="en-CA" sz="3200" b="1" dirty="0"/>
              <a:t>1645 Woodroffe Avenue, Ottawa</a:t>
            </a:r>
          </a:p>
          <a:p>
            <a:pPr marL="0" indent="0" algn="ctr">
              <a:buNone/>
            </a:pPr>
            <a:endParaRPr lang="en-CA" sz="3200" b="1" dirty="0"/>
          </a:p>
          <a:p>
            <a:pPr marL="0" indent="0" algn="ctr">
              <a:buNone/>
            </a:pPr>
            <a:r>
              <a:rPr lang="en-CA" sz="3200" dirty="0"/>
              <a:t>Speakers, </a:t>
            </a:r>
            <a:r>
              <a:rPr lang="en-CA" sz="3200" dirty="0" smtClean="0"/>
              <a:t>Marketplace</a:t>
            </a:r>
            <a:endParaRPr lang="en-CA" sz="3200" dirty="0"/>
          </a:p>
          <a:p>
            <a:pPr marL="0" indent="0" algn="ctr">
              <a:buNone/>
            </a:pPr>
            <a:r>
              <a:rPr lang="en-CA" sz="3200" b="1" dirty="0"/>
              <a:t>Featured Speaker: Thomas </a:t>
            </a:r>
            <a:r>
              <a:rPr lang="en-CA" sz="3200" b="1" dirty="0" err="1" smtClean="0"/>
              <a:t>MacEntee</a:t>
            </a:r>
            <a:endParaRPr lang="en-CA" sz="3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5818" y="2924944"/>
            <a:ext cx="3184684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679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6000"/>
    </mc:Choice>
    <mc:Fallback>
      <p:transition spd="slow" advClick="0" advTm="36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60648"/>
            <a:ext cx="8596668" cy="1669752"/>
          </a:xfrm>
        </p:spPr>
        <p:txBody>
          <a:bodyPr>
            <a:noAutofit/>
          </a:bodyPr>
          <a:lstStyle/>
          <a:p>
            <a:pPr algn="ctr"/>
            <a:r>
              <a:rPr lang="en-CA" sz="6000" b="1" dirty="0"/>
              <a:t>GENE-O-RAMA </a:t>
            </a:r>
            <a:r>
              <a:rPr lang="en-CA" sz="6000" b="1" dirty="0" smtClean="0"/>
              <a:t>2020</a:t>
            </a:r>
            <a:br>
              <a:rPr lang="en-CA" sz="6000" b="1" dirty="0" smtClean="0"/>
            </a:br>
            <a:r>
              <a:rPr lang="en-CA" sz="6000" b="1" dirty="0" smtClean="0"/>
              <a:t>3-4 Apr 2020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5661248"/>
            <a:ext cx="8229600" cy="10081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5400" b="1" dirty="0">
                <a:solidFill>
                  <a:srgbClr val="FF0000"/>
                </a:solidFill>
              </a:rPr>
              <a:t>Volunteers Needed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1109" y="2165649"/>
            <a:ext cx="7989783" cy="352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679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6000"/>
    </mc:Choice>
    <mc:Fallback>
      <p:transition spd="slow" advClick="0" advTm="3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Ontario Ancestors Renewals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3599452" cy="4351338"/>
          </a:xfrm>
        </p:spPr>
      </p:pic>
      <p:sp>
        <p:nvSpPr>
          <p:cNvPr id="5" name="TextBox 4"/>
          <p:cNvSpPr txBox="1"/>
          <p:nvPr/>
        </p:nvSpPr>
        <p:spPr>
          <a:xfrm>
            <a:off x="4645152" y="2023872"/>
            <a:ext cx="670864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Ontario Ancestors’ Grow Our Family membership campaign will return once again for the 2020 year starting November 1. Any member of the Society renewing their membership can receive a 50% discount on their membership fees simply by bringing in a new member with them. And the new member gets the same great deal – Society membership for $31.50!! - </a:t>
            </a:r>
            <a:r>
              <a:rPr lang="en-US" sz="2800" dirty="0">
                <a:hlinkClick r:id="rId3"/>
              </a:rPr>
              <a:t>https://ogs.on.ca/grow-family-campaign/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8308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6000"/>
    </mc:Choice>
    <mc:Fallback>
      <p:transition spd="slow" advClick="0" advTm="36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B4ED68B3E6104A8BED31D82B79E243" ma:contentTypeVersion="4" ma:contentTypeDescription="Create a new document." ma:contentTypeScope="" ma:versionID="47e72e1a8434f238e0d961a956434fa9">
  <xsd:schema xmlns:xsd="http://www.w3.org/2001/XMLSchema" xmlns:xs="http://www.w3.org/2001/XMLSchema" xmlns:p="http://schemas.microsoft.com/office/2006/metadata/properties" xmlns:ns2="http://schemas.microsoft.com/sharepoint/v4" xmlns:ns3="498dbefd-d954-4804-aa82-71d80beda289" targetNamespace="http://schemas.microsoft.com/office/2006/metadata/properties" ma:root="true" ma:fieldsID="97e6165e1baa5ad32eb8d145e4bfbb1d" ns2:_="" ns3:_="">
    <xsd:import namespace="http://schemas.microsoft.com/sharepoint/v4"/>
    <xsd:import namespace="498dbefd-d954-4804-aa82-71d80beda289"/>
    <xsd:element name="properties">
      <xsd:complexType>
        <xsd:sequence>
          <xsd:element name="documentManagement">
            <xsd:complexType>
              <xsd:all>
                <xsd:element ref="ns2:IconOverlay" minOccurs="0"/>
                <xsd:element ref="ns3:SharedWithUsers" minOccurs="0"/>
                <xsd:element ref="ns3:SharedWithDetails" minOccurs="0"/>
                <xsd:element ref="ns3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8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8dbefd-d954-4804-aa82-71d80beda289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1" nillable="true" ma:displayName="Sharing Hint Hash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CE0347-2473-4439-9C59-A565B96BEF7A}">
  <ds:schemaRefs>
    <ds:schemaRef ds:uri="http://purl.org/dc/elements/1.1/"/>
    <ds:schemaRef ds:uri="http://schemas.microsoft.com/office/2006/metadata/properties"/>
    <ds:schemaRef ds:uri="498dbefd-d954-4804-aa82-71d80beda289"/>
    <ds:schemaRef ds:uri="http://schemas.microsoft.com/office/2006/documentManagement/types"/>
    <ds:schemaRef ds:uri="http://schemas.microsoft.com/sharepoint/v4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30C5406-F911-433B-AE59-53D9F38F74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D69AFC-6D89-4F60-877D-1629D93BEB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4"/>
    <ds:schemaRef ds:uri="498dbefd-d954-4804-aa82-71d80beda2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1547</TotalTime>
  <Words>443</Words>
  <Application>Microsoft Office PowerPoint</Application>
  <PresentationFormat>Widescreen</PresentationFormat>
  <Paragraphs>82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Upcoming Genealogy Events in Ottawa and area  2 Nov 2019 </vt:lpstr>
      <vt:lpstr>Upcoming Presentations</vt:lpstr>
      <vt:lpstr>SIG Meetings</vt:lpstr>
      <vt:lpstr>Genealogy Lunch Bunch</vt:lpstr>
      <vt:lpstr>Ottawa Public Library Programs &amp; Events  (Check the website for the latest details) https://biblioottawalibrary.ca/en/program</vt:lpstr>
      <vt:lpstr>BIFHSGO</vt:lpstr>
      <vt:lpstr>GENE-O-RAMA 2020</vt:lpstr>
      <vt:lpstr>GENE-O-RAMA 2020 3-4 Apr 2020</vt:lpstr>
      <vt:lpstr>Ontario Ancestors Renewals</vt:lpstr>
      <vt:lpstr>Early Bird Draw – 2020 Membership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OGS Conference 2017</dc:creator>
  <cp:lastModifiedBy>Michael More</cp:lastModifiedBy>
  <cp:revision>220</cp:revision>
  <cp:lastPrinted>2016-03-31T20:35:10Z</cp:lastPrinted>
  <dcterms:created xsi:type="dcterms:W3CDTF">2015-11-24T19:32:57Z</dcterms:created>
  <dcterms:modified xsi:type="dcterms:W3CDTF">2019-11-01T16:02:10Z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0x0101004CB4ED68B3E6104A8BED31D82B79E243</vt:lpwstr>
  </property>
</Properties>
</file>