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6"/>
  </p:notesMasterIdLst>
  <p:sldIdLst>
    <p:sldId id="256" r:id="rId2"/>
    <p:sldId id="486" r:id="rId3"/>
    <p:sldId id="487" r:id="rId4"/>
    <p:sldId id="340" r:id="rId5"/>
    <p:sldId id="383" r:id="rId6"/>
    <p:sldId id="501" r:id="rId7"/>
    <p:sldId id="502" r:id="rId8"/>
    <p:sldId id="505" r:id="rId9"/>
    <p:sldId id="506" r:id="rId10"/>
    <p:sldId id="507" r:id="rId11"/>
    <p:sldId id="508" r:id="rId12"/>
    <p:sldId id="509" r:id="rId13"/>
    <p:sldId id="510" r:id="rId14"/>
    <p:sldId id="511" r:id="rId15"/>
    <p:sldId id="512" r:id="rId16"/>
    <p:sldId id="513" r:id="rId17"/>
    <p:sldId id="515" r:id="rId18"/>
    <p:sldId id="514" r:id="rId19"/>
    <p:sldId id="516" r:id="rId20"/>
    <p:sldId id="503" r:id="rId21"/>
    <p:sldId id="504" r:id="rId22"/>
    <p:sldId id="492" r:id="rId23"/>
    <p:sldId id="493" r:id="rId24"/>
    <p:sldId id="46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58" d="100"/>
          <a:sy n="58" d="100"/>
        </p:scale>
        <p:origin x="172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2021-01-08</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CA" dirty="0"/>
              <a:t>Latest newsletter was </a:t>
            </a:r>
            <a:r>
              <a:rPr lang="en-US" dirty="0"/>
              <a:t>Posted on Nov 2020</a:t>
            </a:r>
            <a:r>
              <a:rPr lang="en-CA" dirty="0"/>
              <a:t>. </a:t>
            </a:r>
            <a:r>
              <a:rPr lang="en-US" b="1" i="0" dirty="0">
                <a:solidFill>
                  <a:srgbClr val="303030"/>
                </a:solidFill>
                <a:effectLst/>
                <a:latin typeface="inherit"/>
              </a:rPr>
              <a:t>Next Objectives: </a:t>
            </a:r>
            <a:r>
              <a:rPr lang="en-US" b="0" i="0" dirty="0">
                <a:solidFill>
                  <a:srgbClr val="303030"/>
                </a:solidFill>
                <a:effectLst/>
                <a:latin typeface="Open Sans"/>
              </a:rPr>
              <a:t>Complete the import processes for TMG Names and Locations. Perform importing of TMG Events.</a:t>
            </a:r>
          </a:p>
          <a:p>
            <a:endParaRPr lang="en-CA" dirty="0"/>
          </a:p>
          <a:p>
            <a:endParaRPr lang="en-US" dirty="0"/>
          </a:p>
          <a:p>
            <a:r>
              <a:rPr lang="en-US" b="0" i="0" dirty="0">
                <a:solidFill>
                  <a:srgbClr val="303030"/>
                </a:solidFill>
                <a:effectLst/>
                <a:latin typeface="Open Sans"/>
              </a:rPr>
              <a:t>There was an HRE presentation at the December 12 meeting of RUG (Roots User Group in Arlington, Virginia, USA)</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Most other Mailing Lists have now moved to </a:t>
            </a:r>
            <a:r>
              <a:rPr lang="en-CA" dirty="0" err="1"/>
              <a:t>Groups.Io</a:t>
            </a:r>
            <a:r>
              <a:rPr lang="en-CA" dirty="0"/>
              <a:t> or other services</a:t>
            </a:r>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info. </a:t>
            </a:r>
            <a:r>
              <a:rPr lang="en-US"/>
              <a:t>(Not </a:t>
            </a:r>
            <a:r>
              <a:rPr lang="en-US" dirty="0"/>
              <a:t>my data)</a:t>
            </a:r>
            <a:endParaRPr lang="en-CA" dirty="0"/>
          </a:p>
        </p:txBody>
      </p:sp>
      <p:sp>
        <p:nvSpPr>
          <p:cNvPr id="4" name="Slide Number Placeholder 3"/>
          <p:cNvSpPr>
            <a:spLocks noGrp="1"/>
          </p:cNvSpPr>
          <p:nvPr>
            <p:ph type="sldNum" sz="quarter" idx="5"/>
          </p:nvPr>
        </p:nvSpPr>
        <p:spPr/>
        <p:txBody>
          <a:bodyPr/>
          <a:lstStyle/>
          <a:p>
            <a:fld id="{CDD56CBC-595B-47EB-ADAB-B4913021330E}" type="slidenum">
              <a:rPr lang="en-CA" smtClean="0"/>
              <a:t>16</a:t>
            </a:fld>
            <a:endParaRPr lang="en-CA" dirty="0"/>
          </a:p>
        </p:txBody>
      </p:sp>
    </p:spTree>
    <p:extLst>
      <p:ext uri="{BB962C8B-B14F-4D97-AF65-F5344CB8AC3E}">
        <p14:creationId xmlns:p14="http://schemas.microsoft.com/office/powerpoint/2010/main" val="708607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info. </a:t>
            </a:r>
            <a:r>
              <a:rPr lang="en-US"/>
              <a:t>(Not </a:t>
            </a:r>
            <a:r>
              <a:rPr lang="en-US" dirty="0"/>
              <a:t>my data)</a:t>
            </a:r>
            <a:endParaRPr lang="en-CA" dirty="0"/>
          </a:p>
        </p:txBody>
      </p:sp>
      <p:sp>
        <p:nvSpPr>
          <p:cNvPr id="4" name="Slide Number Placeholder 3"/>
          <p:cNvSpPr>
            <a:spLocks noGrp="1"/>
          </p:cNvSpPr>
          <p:nvPr>
            <p:ph type="sldNum" sz="quarter" idx="5"/>
          </p:nvPr>
        </p:nvSpPr>
        <p:spPr/>
        <p:txBody>
          <a:bodyPr/>
          <a:lstStyle/>
          <a:p>
            <a:fld id="{CDD56CBC-595B-47EB-ADAB-B4913021330E}" type="slidenum">
              <a:rPr lang="en-CA" smtClean="0"/>
              <a:t>17</a:t>
            </a:fld>
            <a:endParaRPr lang="en-CA" dirty="0"/>
          </a:p>
        </p:txBody>
      </p:sp>
    </p:spTree>
    <p:extLst>
      <p:ext uri="{BB962C8B-B14F-4D97-AF65-F5344CB8AC3E}">
        <p14:creationId xmlns:p14="http://schemas.microsoft.com/office/powerpoint/2010/main" val="1163358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20</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22</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23</a:t>
            </a:fld>
            <a:endParaRPr lang="en-US" dirty="0"/>
          </a:p>
        </p:txBody>
      </p:sp>
    </p:spTree>
    <p:extLst>
      <p:ext uri="{BB962C8B-B14F-4D97-AF65-F5344CB8AC3E}">
        <p14:creationId xmlns:p14="http://schemas.microsoft.com/office/powerpoint/2010/main" val="25245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2021-01-08</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2021-01-08</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2021-01-08</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2021-01-08</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2021-01-08</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2021-01-08</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ngsgenealogy.org/wp-content/uploads/Complimentary-NGS-Monthly-Articles/NGS-Monthly-DeGrazia-Calculating-Dates-Jun2017.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treasurer@bighsgo.ca" TargetMode="External"/><Relationship Id="rId2" Type="http://schemas.openxmlformats.org/officeDocument/2006/relationships/hyperlink" Target="https://meet.google.com/nvz-kftj-dax" TargetMode="External"/><Relationship Id="rId1" Type="http://schemas.openxmlformats.org/officeDocument/2006/relationships/slideLayout" Target="../slideLayouts/slideLayout2.xml"/><Relationship Id="rId5" Type="http://schemas.openxmlformats.org/officeDocument/2006/relationships/hyperlink" Target="https://bifhsgo.ca/cpage.php?pt=21" TargetMode="External"/><Relationship Id="rId4" Type="http://schemas.openxmlformats.org/officeDocument/2006/relationships/hyperlink" Target="mailto:queries@bifhsgo.ca"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s.io/g/HistoryResearchEnvironment"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s.io/g/TMG-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groups.io/" TargetMode="External"/><Relationship Id="rId4" Type="http://schemas.openxmlformats.org/officeDocument/2006/relationships/hyperlink" Target="mailto:TMG-L@groups.io"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mg.reigelridge.com/related-by.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a:t>TMG Tips</a:t>
            </a:r>
            <a:endParaRPr lang="en-CA" sz="520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9 Jan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1034267" y="1817172"/>
            <a:ext cx="2061883" cy="1154654"/>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8" name="Picture 7" descr="A picture containing snow, outdoor, tree, covered&#10;&#10;Description automatically generated">
            <a:extLst>
              <a:ext uri="{FF2B5EF4-FFF2-40B4-BE49-F238E27FC236}">
                <a16:creationId xmlns:a16="http://schemas.microsoft.com/office/drawing/2014/main" id="{179A39B4-691B-42CF-829E-8E5DBC5D10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6801" y="2755390"/>
            <a:ext cx="2061882" cy="154641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55DD-83F0-4679-8BAE-4578D680CA4D}"/>
              </a:ext>
            </a:extLst>
          </p:cNvPr>
          <p:cNvSpPr>
            <a:spLocks noGrp="1"/>
          </p:cNvSpPr>
          <p:nvPr>
            <p:ph type="title"/>
          </p:nvPr>
        </p:nvSpPr>
        <p:spPr/>
        <p:txBody>
          <a:bodyPr/>
          <a:lstStyle/>
          <a:p>
            <a:r>
              <a:rPr lang="en-CA" dirty="0"/>
              <a:t>Creating a "Related-by" Flag</a:t>
            </a:r>
          </a:p>
        </p:txBody>
      </p:sp>
      <p:pic>
        <p:nvPicPr>
          <p:cNvPr id="4" name="Picture 3">
            <a:extLst>
              <a:ext uri="{FF2B5EF4-FFF2-40B4-BE49-F238E27FC236}">
                <a16:creationId xmlns:a16="http://schemas.microsoft.com/office/drawing/2014/main" id="{DC7672BA-BD00-4AC1-A1C6-9DDFCCC11FBE}"/>
              </a:ext>
            </a:extLst>
          </p:cNvPr>
          <p:cNvPicPr>
            <a:picLocks noChangeAspect="1"/>
          </p:cNvPicPr>
          <p:nvPr/>
        </p:nvPicPr>
        <p:blipFill>
          <a:blip r:embed="rId2"/>
          <a:stretch>
            <a:fillRect/>
          </a:stretch>
        </p:blipFill>
        <p:spPr>
          <a:xfrm>
            <a:off x="1028700" y="1528497"/>
            <a:ext cx="7359724" cy="4854718"/>
          </a:xfrm>
          <a:prstGeom prst="rect">
            <a:avLst/>
          </a:prstGeom>
        </p:spPr>
      </p:pic>
    </p:spTree>
    <p:extLst>
      <p:ext uri="{BB962C8B-B14F-4D97-AF65-F5344CB8AC3E}">
        <p14:creationId xmlns:p14="http://schemas.microsoft.com/office/powerpoint/2010/main" val="36248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55DD-83F0-4679-8BAE-4578D680CA4D}"/>
              </a:ext>
            </a:extLst>
          </p:cNvPr>
          <p:cNvSpPr>
            <a:spLocks noGrp="1"/>
          </p:cNvSpPr>
          <p:nvPr>
            <p:ph type="title"/>
          </p:nvPr>
        </p:nvSpPr>
        <p:spPr/>
        <p:txBody>
          <a:bodyPr/>
          <a:lstStyle/>
          <a:p>
            <a:r>
              <a:rPr lang="en-CA" dirty="0"/>
              <a:t>Creating a "Related-by" Flag</a:t>
            </a:r>
          </a:p>
        </p:txBody>
      </p:sp>
      <p:pic>
        <p:nvPicPr>
          <p:cNvPr id="5" name="Picture 4">
            <a:extLst>
              <a:ext uri="{FF2B5EF4-FFF2-40B4-BE49-F238E27FC236}">
                <a16:creationId xmlns:a16="http://schemas.microsoft.com/office/drawing/2014/main" id="{BF8067A0-454A-4861-B17A-F2369C4633A4}"/>
              </a:ext>
            </a:extLst>
          </p:cNvPr>
          <p:cNvPicPr>
            <a:picLocks noChangeAspect="1"/>
          </p:cNvPicPr>
          <p:nvPr/>
        </p:nvPicPr>
        <p:blipFill>
          <a:blip r:embed="rId2"/>
          <a:stretch>
            <a:fillRect/>
          </a:stretch>
        </p:blipFill>
        <p:spPr>
          <a:xfrm>
            <a:off x="1028700" y="1933366"/>
            <a:ext cx="7200900" cy="4519970"/>
          </a:xfrm>
          <a:prstGeom prst="rect">
            <a:avLst/>
          </a:prstGeom>
        </p:spPr>
      </p:pic>
    </p:spTree>
    <p:extLst>
      <p:ext uri="{BB962C8B-B14F-4D97-AF65-F5344CB8AC3E}">
        <p14:creationId xmlns:p14="http://schemas.microsoft.com/office/powerpoint/2010/main" val="1153540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7C68-DEC3-454F-BD2C-7EB33AEAC508}"/>
              </a:ext>
            </a:extLst>
          </p:cNvPr>
          <p:cNvSpPr>
            <a:spLocks noGrp="1"/>
          </p:cNvSpPr>
          <p:nvPr>
            <p:ph type="title"/>
          </p:nvPr>
        </p:nvSpPr>
        <p:spPr/>
        <p:txBody>
          <a:bodyPr/>
          <a:lstStyle/>
          <a:p>
            <a:r>
              <a:rPr lang="en-CA" dirty="0"/>
              <a:t>Strange Fonts</a:t>
            </a:r>
          </a:p>
        </p:txBody>
      </p:sp>
      <p:sp>
        <p:nvSpPr>
          <p:cNvPr id="3" name="Content Placeholder 2">
            <a:extLst>
              <a:ext uri="{FF2B5EF4-FFF2-40B4-BE49-F238E27FC236}">
                <a16:creationId xmlns:a16="http://schemas.microsoft.com/office/drawing/2014/main" id="{F6ABBD30-EAA7-49D0-8EB2-71F49EA7C1A8}"/>
              </a:ext>
            </a:extLst>
          </p:cNvPr>
          <p:cNvSpPr>
            <a:spLocks noGrp="1"/>
          </p:cNvSpPr>
          <p:nvPr>
            <p:ph idx="1"/>
          </p:nvPr>
        </p:nvSpPr>
        <p:spPr>
          <a:xfrm>
            <a:off x="1028700" y="2286000"/>
            <a:ext cx="7200900" cy="4167336"/>
          </a:xfrm>
        </p:spPr>
        <p:txBody>
          <a:bodyPr>
            <a:normAutofit/>
          </a:bodyPr>
          <a:lstStyle/>
          <a:p>
            <a:pPr marL="0" indent="0">
              <a:buNone/>
            </a:pPr>
            <a:r>
              <a:rPr lang="en-CA" sz="2400" dirty="0">
                <a:effectLst/>
                <a:latin typeface="Calibri" panose="020F0502020204030204" pitchFamily="34" charset="0"/>
                <a:ea typeface="Calibri" panose="020F0502020204030204" pitchFamily="34" charset="0"/>
              </a:rPr>
              <a:t>Check your Regional settings. I started to compare the regional settings of my desktop with the laptop in the Region format tab and noted that on my desktop (where TMG works well) that this was set as English (United Kingdom) and on my laptop this was set as English (Swiss). The Region entries in Administrative tab were identical between both machines. After I changed the laptop setting to English (United Kingdom), all the strange characters in TMG as reported above were gone.</a:t>
            </a:r>
          </a:p>
          <a:p>
            <a:pPr marL="0" indent="0">
              <a:buNone/>
            </a:pPr>
            <a:r>
              <a:rPr lang="en-CA" sz="2400" dirty="0">
                <a:effectLst/>
                <a:latin typeface="Calibri" panose="020F0502020204030204" pitchFamily="34" charset="0"/>
                <a:ea typeface="Calibri" panose="020F0502020204030204" pitchFamily="34" charset="0"/>
              </a:rPr>
              <a:t>-Ewald van der Helm</a:t>
            </a:r>
            <a:endParaRPr lang="en-CA" sz="2800" dirty="0"/>
          </a:p>
        </p:txBody>
      </p:sp>
    </p:spTree>
    <p:extLst>
      <p:ext uri="{BB962C8B-B14F-4D97-AF65-F5344CB8AC3E}">
        <p14:creationId xmlns:p14="http://schemas.microsoft.com/office/powerpoint/2010/main" val="978214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7C68-DEC3-454F-BD2C-7EB33AEAC508}"/>
              </a:ext>
            </a:extLst>
          </p:cNvPr>
          <p:cNvSpPr>
            <a:spLocks noGrp="1"/>
          </p:cNvSpPr>
          <p:nvPr>
            <p:ph type="title"/>
          </p:nvPr>
        </p:nvSpPr>
        <p:spPr/>
        <p:txBody>
          <a:bodyPr/>
          <a:lstStyle/>
          <a:p>
            <a:r>
              <a:rPr lang="en-CA" dirty="0"/>
              <a:t>Strange Fonts</a:t>
            </a:r>
          </a:p>
        </p:txBody>
      </p:sp>
      <p:pic>
        <p:nvPicPr>
          <p:cNvPr id="7" name="Content Placeholder 6">
            <a:extLst>
              <a:ext uri="{FF2B5EF4-FFF2-40B4-BE49-F238E27FC236}">
                <a16:creationId xmlns:a16="http://schemas.microsoft.com/office/drawing/2014/main" id="{B2EC83A2-683A-447A-80DD-16BF9CC7668F}"/>
              </a:ext>
            </a:extLst>
          </p:cNvPr>
          <p:cNvPicPr>
            <a:picLocks noGrp="1" noChangeAspect="1"/>
          </p:cNvPicPr>
          <p:nvPr>
            <p:ph idx="1"/>
          </p:nvPr>
        </p:nvPicPr>
        <p:blipFill>
          <a:blip r:embed="rId2"/>
          <a:stretch>
            <a:fillRect/>
          </a:stretch>
        </p:blipFill>
        <p:spPr>
          <a:xfrm>
            <a:off x="1028700" y="1527236"/>
            <a:ext cx="7200900" cy="4854092"/>
          </a:xfrm>
        </p:spPr>
      </p:pic>
      <p:sp>
        <p:nvSpPr>
          <p:cNvPr id="8" name="Arrow: Left 7">
            <a:extLst>
              <a:ext uri="{FF2B5EF4-FFF2-40B4-BE49-F238E27FC236}">
                <a16:creationId xmlns:a16="http://schemas.microsoft.com/office/drawing/2014/main" id="{A579AE15-7079-4D0B-BEE7-F6D068DFBE18}"/>
              </a:ext>
            </a:extLst>
          </p:cNvPr>
          <p:cNvSpPr/>
          <p:nvPr/>
        </p:nvSpPr>
        <p:spPr>
          <a:xfrm>
            <a:off x="1907704" y="3429000"/>
            <a:ext cx="1584176" cy="504056"/>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0070C0"/>
              </a:solidFill>
            </a:endParaRPr>
          </a:p>
        </p:txBody>
      </p:sp>
    </p:spTree>
    <p:extLst>
      <p:ext uri="{BB962C8B-B14F-4D97-AF65-F5344CB8AC3E}">
        <p14:creationId xmlns:p14="http://schemas.microsoft.com/office/powerpoint/2010/main" val="1077182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EEA1E-1089-4DFF-82F1-16F82438E6BD}"/>
              </a:ext>
            </a:extLst>
          </p:cNvPr>
          <p:cNvSpPr>
            <a:spLocks noGrp="1"/>
          </p:cNvSpPr>
          <p:nvPr>
            <p:ph type="title"/>
          </p:nvPr>
        </p:nvSpPr>
        <p:spPr/>
        <p:txBody>
          <a:bodyPr/>
          <a:lstStyle/>
          <a:p>
            <a:r>
              <a:rPr lang="en-US" dirty="0"/>
              <a:t>Death &amp; Burial Date Sequence</a:t>
            </a:r>
            <a:endParaRPr lang="en-CA" dirty="0"/>
          </a:p>
        </p:txBody>
      </p:sp>
      <p:sp>
        <p:nvSpPr>
          <p:cNvPr id="3" name="Content Placeholder 2">
            <a:extLst>
              <a:ext uri="{FF2B5EF4-FFF2-40B4-BE49-F238E27FC236}">
                <a16:creationId xmlns:a16="http://schemas.microsoft.com/office/drawing/2014/main" id="{AF114C78-D04B-45E7-ACA5-CB30333FC35B}"/>
              </a:ext>
            </a:extLst>
          </p:cNvPr>
          <p:cNvSpPr>
            <a:spLocks noGrp="1"/>
          </p:cNvSpPr>
          <p:nvPr>
            <p:ph idx="1"/>
          </p:nvPr>
        </p:nvSpPr>
        <p:spPr>
          <a:xfrm>
            <a:off x="1028700" y="2286000"/>
            <a:ext cx="7359724" cy="4167336"/>
          </a:xfrm>
        </p:spPr>
        <p:txBody>
          <a:bodyPr>
            <a:normAutofit fontScale="92500" lnSpcReduction="20000"/>
          </a:bodyPr>
          <a:lstStyle/>
          <a:p>
            <a:pPr marL="0" marR="0" indent="0">
              <a:spcBef>
                <a:spcPts val="0"/>
              </a:spcBef>
              <a:spcAft>
                <a:spcPts val="0"/>
              </a:spcAft>
              <a:buNone/>
            </a:pPr>
            <a:r>
              <a:rPr lang="en-CA" sz="2400"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Nancy: When I don't have a burial date I put a date 2 -3 days after the death date in the sort date (leaving the date empty) so the death and burial will appear in the correct order on the person page.  On an audit report the person is listed with the problem of death after burial.  Does the Audit report not use the sort date?</a:t>
            </a:r>
          </a:p>
          <a:p>
            <a:pPr marL="0" marR="0" indent="0">
              <a:spcBef>
                <a:spcPts val="0"/>
              </a:spcBef>
              <a:spcAft>
                <a:spcPts val="0"/>
              </a:spcAft>
              <a:buNone/>
            </a:pPr>
            <a:endParaRPr lang="en-CA" sz="2400" dirty="0">
              <a:solidFill>
                <a:srgbClr val="26282A"/>
              </a:solidFill>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CA" sz="2400" dirty="0">
                <a:solidFill>
                  <a:srgbClr val="26282A"/>
                </a:solidFill>
                <a:effectLst/>
                <a:latin typeface="Calibri" panose="020F0502020204030204" pitchFamily="34" charset="0"/>
                <a:ea typeface="Calibri" panose="020F0502020204030204" pitchFamily="34" charset="0"/>
                <a:cs typeface="Calibri" panose="020F0502020204030204" pitchFamily="34" charset="0"/>
              </a:rPr>
              <a:t>Lee Hoffmann: </a:t>
            </a:r>
            <a:r>
              <a:rPr lang="en-CA" sz="2400" dirty="0">
                <a:effectLst/>
                <a:latin typeface="Calibri" panose="020F0502020204030204" pitchFamily="34" charset="0"/>
                <a:ea typeface="Times New Roman" panose="02020603050405020304" pitchFamily="18" charset="0"/>
                <a:cs typeface="Calibri" panose="020F0502020204030204" pitchFamily="34" charset="0"/>
              </a:rPr>
              <a:t>I purposely set a Burial Tag with a blank Date and a Sort Date two days after the Death Date.  </a:t>
            </a:r>
            <a:r>
              <a:rPr lang="en-CA" sz="2400" b="1" dirty="0">
                <a:effectLst/>
                <a:latin typeface="Calibri" panose="020F0502020204030204" pitchFamily="34" charset="0"/>
                <a:ea typeface="Times New Roman" panose="02020603050405020304" pitchFamily="18" charset="0"/>
                <a:cs typeface="Calibri" panose="020F0502020204030204" pitchFamily="34" charset="0"/>
              </a:rPr>
              <a:t>The Audit report did not report it as a problem</a:t>
            </a:r>
            <a:r>
              <a:rPr lang="en-CA" sz="2400" dirty="0">
                <a:effectLst/>
                <a:latin typeface="Calibri" panose="020F0502020204030204" pitchFamily="34" charset="0"/>
                <a:ea typeface="Times New Roman" panose="02020603050405020304" pitchFamily="18" charset="0"/>
                <a:cs typeface="Calibri" panose="020F0502020204030204" pitchFamily="34" charset="0"/>
              </a:rPr>
              <a:t>.  </a:t>
            </a:r>
          </a:p>
          <a:p>
            <a:pPr marL="0" marR="0" indent="0">
              <a:spcBef>
                <a:spcPts val="0"/>
              </a:spcBef>
              <a:spcAft>
                <a:spcPts val="0"/>
              </a:spcAft>
              <a:buNone/>
            </a:pPr>
            <a:r>
              <a:rPr lang="en-CA" sz="2400" dirty="0">
                <a:effectLst/>
                <a:latin typeface="Calibri" panose="020F0502020204030204" pitchFamily="34" charset="0"/>
                <a:ea typeface="Times New Roman" panose="02020603050405020304" pitchFamily="18" charset="0"/>
                <a:cs typeface="Calibri" panose="020F0502020204030204" pitchFamily="34" charset="0"/>
              </a:rPr>
              <a:t>When I don't have a Burial Date, I use the Death Date with the After modifier.  Of course, that means the Tag Sentence includes that date in a narrative which may not be what you want.  In such cases, you could just remove the Date Variable from the Tag Sentence although that is easily over seen when entering the Tag.</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CA" sz="1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0134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EEA1E-1089-4DFF-82F1-16F82438E6BD}"/>
              </a:ext>
            </a:extLst>
          </p:cNvPr>
          <p:cNvSpPr>
            <a:spLocks noGrp="1"/>
          </p:cNvSpPr>
          <p:nvPr>
            <p:ph type="title"/>
          </p:nvPr>
        </p:nvSpPr>
        <p:spPr/>
        <p:txBody>
          <a:bodyPr/>
          <a:lstStyle/>
          <a:p>
            <a:r>
              <a:rPr lang="en-US" dirty="0"/>
              <a:t>Death &amp; Burial Date Sequence</a:t>
            </a:r>
            <a:endParaRPr lang="en-CA" dirty="0"/>
          </a:p>
        </p:txBody>
      </p:sp>
      <p:pic>
        <p:nvPicPr>
          <p:cNvPr id="11" name="Content Placeholder 10">
            <a:extLst>
              <a:ext uri="{FF2B5EF4-FFF2-40B4-BE49-F238E27FC236}">
                <a16:creationId xmlns:a16="http://schemas.microsoft.com/office/drawing/2014/main" id="{EB24B0E9-19B4-4B6B-B4B9-E7C03FB92835}"/>
              </a:ext>
            </a:extLst>
          </p:cNvPr>
          <p:cNvPicPr>
            <a:picLocks noGrp="1" noChangeAspect="1"/>
          </p:cNvPicPr>
          <p:nvPr>
            <p:ph idx="1"/>
          </p:nvPr>
        </p:nvPicPr>
        <p:blipFill>
          <a:blip r:embed="rId2"/>
          <a:stretch>
            <a:fillRect/>
          </a:stretch>
        </p:blipFill>
        <p:spPr>
          <a:xfrm>
            <a:off x="1028700" y="3021948"/>
            <a:ext cx="1950098" cy="2952601"/>
          </a:xfrm>
        </p:spPr>
      </p:pic>
      <p:pic>
        <p:nvPicPr>
          <p:cNvPr id="15" name="Picture 14">
            <a:extLst>
              <a:ext uri="{FF2B5EF4-FFF2-40B4-BE49-F238E27FC236}">
                <a16:creationId xmlns:a16="http://schemas.microsoft.com/office/drawing/2014/main" id="{5559E379-7CC7-431B-B695-1C37137E2CC3}"/>
              </a:ext>
            </a:extLst>
          </p:cNvPr>
          <p:cNvPicPr>
            <a:picLocks noChangeAspect="1"/>
          </p:cNvPicPr>
          <p:nvPr/>
        </p:nvPicPr>
        <p:blipFill>
          <a:blip r:embed="rId3"/>
          <a:stretch>
            <a:fillRect/>
          </a:stretch>
        </p:blipFill>
        <p:spPr>
          <a:xfrm>
            <a:off x="6228184" y="2949903"/>
            <a:ext cx="2001416" cy="3071385"/>
          </a:xfrm>
          <a:prstGeom prst="rect">
            <a:avLst/>
          </a:prstGeom>
        </p:spPr>
      </p:pic>
      <p:pic>
        <p:nvPicPr>
          <p:cNvPr id="17" name="Picture 16">
            <a:extLst>
              <a:ext uri="{FF2B5EF4-FFF2-40B4-BE49-F238E27FC236}">
                <a16:creationId xmlns:a16="http://schemas.microsoft.com/office/drawing/2014/main" id="{FFDB0A91-F1E0-451C-B297-8E8E1BAD5DE1}"/>
              </a:ext>
            </a:extLst>
          </p:cNvPr>
          <p:cNvPicPr>
            <a:picLocks noChangeAspect="1"/>
          </p:cNvPicPr>
          <p:nvPr/>
        </p:nvPicPr>
        <p:blipFill>
          <a:blip r:embed="rId4"/>
          <a:stretch>
            <a:fillRect/>
          </a:stretch>
        </p:blipFill>
        <p:spPr>
          <a:xfrm>
            <a:off x="3364956" y="3021947"/>
            <a:ext cx="1950097" cy="2976095"/>
          </a:xfrm>
          <a:prstGeom prst="rect">
            <a:avLst/>
          </a:prstGeom>
        </p:spPr>
      </p:pic>
      <p:sp>
        <p:nvSpPr>
          <p:cNvPr id="18" name="TextBox 17">
            <a:extLst>
              <a:ext uri="{FF2B5EF4-FFF2-40B4-BE49-F238E27FC236}">
                <a16:creationId xmlns:a16="http://schemas.microsoft.com/office/drawing/2014/main" id="{6D77E84B-2DC8-476F-90D8-1808BA5514D4}"/>
              </a:ext>
            </a:extLst>
          </p:cNvPr>
          <p:cNvSpPr txBox="1"/>
          <p:nvPr/>
        </p:nvSpPr>
        <p:spPr>
          <a:xfrm>
            <a:off x="1028700" y="2171700"/>
            <a:ext cx="4286353" cy="461665"/>
          </a:xfrm>
          <a:prstGeom prst="rect">
            <a:avLst/>
          </a:prstGeom>
          <a:noFill/>
        </p:spPr>
        <p:txBody>
          <a:bodyPr wrap="square" rtlCol="0">
            <a:spAutoFit/>
          </a:bodyPr>
          <a:lstStyle/>
          <a:p>
            <a:pPr algn="ctr"/>
            <a:r>
              <a:rPr lang="en-US" sz="2400" dirty="0"/>
              <a:t>Not a problem in Audit Report</a:t>
            </a:r>
            <a:endParaRPr lang="en-CA" sz="2400" dirty="0"/>
          </a:p>
        </p:txBody>
      </p:sp>
      <p:sp>
        <p:nvSpPr>
          <p:cNvPr id="19" name="TextBox 18">
            <a:extLst>
              <a:ext uri="{FF2B5EF4-FFF2-40B4-BE49-F238E27FC236}">
                <a16:creationId xmlns:a16="http://schemas.microsoft.com/office/drawing/2014/main" id="{C25DB258-0993-49C1-A667-542490BEACD7}"/>
              </a:ext>
            </a:extLst>
          </p:cNvPr>
          <p:cNvSpPr txBox="1"/>
          <p:nvPr/>
        </p:nvSpPr>
        <p:spPr>
          <a:xfrm>
            <a:off x="6228184" y="2139434"/>
            <a:ext cx="2618836" cy="830997"/>
          </a:xfrm>
          <a:prstGeom prst="rect">
            <a:avLst/>
          </a:prstGeom>
          <a:noFill/>
        </p:spPr>
        <p:txBody>
          <a:bodyPr wrap="square" rtlCol="0">
            <a:spAutoFit/>
          </a:bodyPr>
          <a:lstStyle/>
          <a:p>
            <a:pPr algn="ctr"/>
            <a:r>
              <a:rPr lang="en-US" sz="2400" dirty="0"/>
              <a:t>Problem in Audit Report</a:t>
            </a:r>
            <a:endParaRPr lang="en-CA" sz="2400" dirty="0"/>
          </a:p>
        </p:txBody>
      </p:sp>
    </p:spTree>
    <p:extLst>
      <p:ext uri="{BB962C8B-B14F-4D97-AF65-F5344CB8AC3E}">
        <p14:creationId xmlns:p14="http://schemas.microsoft.com/office/powerpoint/2010/main" val="1409465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478E8-2FB6-4D7C-A4F9-DD9352241D9B}"/>
              </a:ext>
            </a:extLst>
          </p:cNvPr>
          <p:cNvSpPr>
            <a:spLocks noGrp="1"/>
          </p:cNvSpPr>
          <p:nvPr>
            <p:ph type="title"/>
          </p:nvPr>
        </p:nvSpPr>
        <p:spPr/>
        <p:txBody>
          <a:bodyPr/>
          <a:lstStyle/>
          <a:p>
            <a:r>
              <a:rPr lang="en-US" dirty="0"/>
              <a:t>Death vs Burial Dates</a:t>
            </a:r>
            <a:endParaRPr lang="en-CA" dirty="0"/>
          </a:p>
        </p:txBody>
      </p:sp>
      <p:sp>
        <p:nvSpPr>
          <p:cNvPr id="3" name="Content Placeholder 2">
            <a:extLst>
              <a:ext uri="{FF2B5EF4-FFF2-40B4-BE49-F238E27FC236}">
                <a16:creationId xmlns:a16="http://schemas.microsoft.com/office/drawing/2014/main" id="{A91518AD-4561-4528-B1C8-06EC2DAEDFDF}"/>
              </a:ext>
            </a:extLst>
          </p:cNvPr>
          <p:cNvSpPr>
            <a:spLocks noGrp="1"/>
          </p:cNvSpPr>
          <p:nvPr>
            <p:ph idx="1"/>
          </p:nvPr>
        </p:nvSpPr>
        <p:spPr>
          <a:xfrm>
            <a:off x="1028700" y="1772816"/>
            <a:ext cx="7200900" cy="4752528"/>
          </a:xfrm>
        </p:spPr>
        <p:txBody>
          <a:bodyPr>
            <a:normAutofit lnSpcReduction="10000"/>
          </a:bodyPr>
          <a:lstStyle/>
          <a:p>
            <a:pPr marL="0" marR="0" lvl="0" indent="0">
              <a:spcBef>
                <a:spcPts val="0"/>
              </a:spcBef>
              <a:spcAft>
                <a:spcPts val="0"/>
              </a:spcAft>
              <a:buSzPts val="1000"/>
              <a:buNone/>
              <a:tabLst>
                <a:tab pos="457200" algn="l"/>
              </a:tabLst>
            </a:pPr>
            <a:r>
              <a:rPr lang="en-CA" sz="2400" dirty="0">
                <a:effectLst/>
                <a:latin typeface="Calibri" panose="020F0502020204030204" pitchFamily="34" charset="0"/>
                <a:ea typeface="Times New Roman" panose="02020603050405020304" pitchFamily="18" charset="0"/>
              </a:rPr>
              <a:t>I have 563 persons for whom both death and burial dates are known</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227 (40.32%) were buried 2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192 (34.10%) were buried 3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50 (8.88%) were buried 4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37 (6.57%) were buried 1 day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17 (3.02%) were buried 5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10 (1.78%) were buried 6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7 (1.24%) were buried 7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17 were buried between 8 and 16 days after death</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Two were buried 21 days after death because the bodies were transported from Europe/Australia</a:t>
            </a:r>
            <a:endParaRPr lang="en-CA"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CA" sz="2400" dirty="0">
                <a:effectLst/>
                <a:latin typeface="Calibri" panose="020F0502020204030204" pitchFamily="34" charset="0"/>
                <a:ea typeface="Times New Roman" panose="02020603050405020304" pitchFamily="18" charset="0"/>
              </a:rPr>
              <a:t>The remainder died during the winter when the ground was frozen and the bodies were held until the spring thaw</a:t>
            </a:r>
            <a:endParaRPr lang="en-CA" sz="2400" dirty="0">
              <a:effectLst/>
              <a:latin typeface="Calibri" panose="020F0502020204030204" pitchFamily="34" charset="0"/>
              <a:ea typeface="Calibri" panose="020F0502020204030204" pitchFamily="34" charset="0"/>
            </a:endParaRPr>
          </a:p>
          <a:p>
            <a:endParaRPr lang="en-CA" dirty="0"/>
          </a:p>
        </p:txBody>
      </p:sp>
      <p:sp>
        <p:nvSpPr>
          <p:cNvPr id="4" name="TextBox 3">
            <a:extLst>
              <a:ext uri="{FF2B5EF4-FFF2-40B4-BE49-F238E27FC236}">
                <a16:creationId xmlns:a16="http://schemas.microsoft.com/office/drawing/2014/main" id="{59C02A9F-D5AB-4200-AE6D-366F418F7878}"/>
              </a:ext>
            </a:extLst>
          </p:cNvPr>
          <p:cNvSpPr txBox="1"/>
          <p:nvPr/>
        </p:nvSpPr>
        <p:spPr>
          <a:xfrm>
            <a:off x="7740352" y="1777507"/>
            <a:ext cx="1403648" cy="3785652"/>
          </a:xfrm>
          <a:prstGeom prst="rect">
            <a:avLst/>
          </a:prstGeom>
          <a:noFill/>
        </p:spPr>
        <p:txBody>
          <a:bodyPr wrap="square" rtlCol="0">
            <a:spAutoFit/>
          </a:bodyPr>
          <a:lstStyle/>
          <a:p>
            <a:r>
              <a:rPr lang="en-CA" sz="2400" u="sng" dirty="0">
                <a:solidFill>
                  <a:srgbClr val="FF0000"/>
                </a:solidFill>
                <a:latin typeface="Calibri" panose="020F0502020204030204" pitchFamily="34" charset="0"/>
                <a:cs typeface="Calibri" panose="020F0502020204030204" pitchFamily="34" charset="0"/>
              </a:rPr>
              <a:t>1430</a:t>
            </a:r>
          </a:p>
          <a:p>
            <a:r>
              <a:rPr lang="en-CA" sz="2400" dirty="0">
                <a:solidFill>
                  <a:srgbClr val="FF0000"/>
                </a:solidFill>
                <a:latin typeface="Calibri" panose="020F0502020204030204" pitchFamily="34" charset="0"/>
                <a:cs typeface="Calibri" panose="020F0502020204030204" pitchFamily="34" charset="0"/>
              </a:rPr>
              <a:t>0: 6%</a:t>
            </a:r>
          </a:p>
          <a:p>
            <a:r>
              <a:rPr lang="en-CA" sz="2400" dirty="0">
                <a:solidFill>
                  <a:srgbClr val="FF0000"/>
                </a:solidFill>
                <a:latin typeface="Calibri" panose="020F0502020204030204" pitchFamily="34" charset="0"/>
                <a:cs typeface="Calibri" panose="020F0502020204030204" pitchFamily="34" charset="0"/>
              </a:rPr>
              <a:t>1: 6%</a:t>
            </a:r>
          </a:p>
          <a:p>
            <a:r>
              <a:rPr lang="en-CA" sz="2400" dirty="0">
                <a:solidFill>
                  <a:srgbClr val="FF0000"/>
                </a:solidFill>
                <a:latin typeface="Calibri" panose="020F0502020204030204" pitchFamily="34" charset="0"/>
                <a:cs typeface="Calibri" panose="020F0502020204030204" pitchFamily="34" charset="0"/>
              </a:rPr>
              <a:t>2: 26%</a:t>
            </a:r>
          </a:p>
          <a:p>
            <a:r>
              <a:rPr lang="en-CA" sz="2400" dirty="0">
                <a:solidFill>
                  <a:srgbClr val="FF0000"/>
                </a:solidFill>
                <a:latin typeface="Calibri" panose="020F0502020204030204" pitchFamily="34" charset="0"/>
                <a:cs typeface="Calibri" panose="020F0502020204030204" pitchFamily="34" charset="0"/>
              </a:rPr>
              <a:t>3: 30%</a:t>
            </a:r>
          </a:p>
          <a:p>
            <a:r>
              <a:rPr lang="en-CA" sz="2400" dirty="0">
                <a:solidFill>
                  <a:srgbClr val="FF0000"/>
                </a:solidFill>
                <a:latin typeface="Calibri" panose="020F0502020204030204" pitchFamily="34" charset="0"/>
                <a:cs typeface="Calibri" panose="020F0502020204030204" pitchFamily="34" charset="0"/>
              </a:rPr>
              <a:t>4: 12%</a:t>
            </a:r>
          </a:p>
          <a:p>
            <a:r>
              <a:rPr lang="en-CA" sz="2400" dirty="0">
                <a:solidFill>
                  <a:srgbClr val="FF0000"/>
                </a:solidFill>
                <a:latin typeface="Calibri" panose="020F0502020204030204" pitchFamily="34" charset="0"/>
                <a:cs typeface="Calibri" panose="020F0502020204030204" pitchFamily="34" charset="0"/>
              </a:rPr>
              <a:t>5: 8%</a:t>
            </a:r>
          </a:p>
          <a:p>
            <a:r>
              <a:rPr lang="en-CA" sz="2400" dirty="0">
                <a:solidFill>
                  <a:srgbClr val="FF0000"/>
                </a:solidFill>
                <a:latin typeface="Calibri" panose="020F0502020204030204" pitchFamily="34" charset="0"/>
                <a:cs typeface="Calibri" panose="020F0502020204030204" pitchFamily="34" charset="0"/>
              </a:rPr>
              <a:t>6: 4%</a:t>
            </a:r>
          </a:p>
          <a:p>
            <a:r>
              <a:rPr lang="en-CA" sz="2400" dirty="0">
                <a:solidFill>
                  <a:srgbClr val="FF0000"/>
                </a:solidFill>
                <a:latin typeface="Calibri" panose="020F0502020204030204" pitchFamily="34" charset="0"/>
                <a:cs typeface="Calibri" panose="020F0502020204030204" pitchFamily="34" charset="0"/>
              </a:rPr>
              <a:t>7: 7%</a:t>
            </a:r>
          </a:p>
          <a:p>
            <a:r>
              <a:rPr lang="en-CA" sz="2400" dirty="0">
                <a:solidFill>
                  <a:srgbClr val="FF0000"/>
                </a:solidFill>
                <a:latin typeface="Calibri" panose="020F0502020204030204" pitchFamily="34" charset="0"/>
                <a:cs typeface="Calibri" panose="020F0502020204030204" pitchFamily="34" charset="0"/>
              </a:rPr>
              <a:t>8-16: 5%</a:t>
            </a:r>
            <a:endParaRPr lang="en-CA"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6668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478E8-2FB6-4D7C-A4F9-DD9352241D9B}"/>
              </a:ext>
            </a:extLst>
          </p:cNvPr>
          <p:cNvSpPr>
            <a:spLocks noGrp="1"/>
          </p:cNvSpPr>
          <p:nvPr>
            <p:ph type="title"/>
          </p:nvPr>
        </p:nvSpPr>
        <p:spPr/>
        <p:txBody>
          <a:bodyPr/>
          <a:lstStyle/>
          <a:p>
            <a:r>
              <a:rPr lang="en-US" dirty="0"/>
              <a:t>Death vs Burial Dates</a:t>
            </a:r>
            <a:endParaRPr lang="en-CA" dirty="0"/>
          </a:p>
        </p:txBody>
      </p:sp>
      <p:sp>
        <p:nvSpPr>
          <p:cNvPr id="6" name="Content Placeholder 5">
            <a:extLst>
              <a:ext uri="{FF2B5EF4-FFF2-40B4-BE49-F238E27FC236}">
                <a16:creationId xmlns:a16="http://schemas.microsoft.com/office/drawing/2014/main" id="{559B0B52-3090-4655-A0FE-4B97764B4808}"/>
              </a:ext>
            </a:extLst>
          </p:cNvPr>
          <p:cNvSpPr>
            <a:spLocks noGrp="1"/>
          </p:cNvSpPr>
          <p:nvPr>
            <p:ph idx="1"/>
          </p:nvPr>
        </p:nvSpPr>
        <p:spPr>
          <a:xfrm>
            <a:off x="1028700" y="1714984"/>
            <a:ext cx="7200900" cy="2933106"/>
          </a:xfrm>
        </p:spPr>
        <p:txBody>
          <a:bodyPr/>
          <a:lstStyle/>
          <a:p>
            <a:r>
              <a:rPr lang="en-CA" dirty="0"/>
              <a:t>When I ran a report :</a:t>
            </a:r>
          </a:p>
          <a:p>
            <a:endParaRPr lang="en-CA" dirty="0"/>
          </a:p>
        </p:txBody>
      </p:sp>
      <p:pic>
        <p:nvPicPr>
          <p:cNvPr id="8" name="Picture 7">
            <a:extLst>
              <a:ext uri="{FF2B5EF4-FFF2-40B4-BE49-F238E27FC236}">
                <a16:creationId xmlns:a16="http://schemas.microsoft.com/office/drawing/2014/main" id="{6605CC3C-7365-4F34-B0E8-23E228757976}"/>
              </a:ext>
            </a:extLst>
          </p:cNvPr>
          <p:cNvPicPr>
            <a:picLocks noChangeAspect="1"/>
          </p:cNvPicPr>
          <p:nvPr/>
        </p:nvPicPr>
        <p:blipFill>
          <a:blip r:embed="rId3"/>
          <a:stretch>
            <a:fillRect/>
          </a:stretch>
        </p:blipFill>
        <p:spPr>
          <a:xfrm>
            <a:off x="1028700" y="2060848"/>
            <a:ext cx="7575748" cy="1867161"/>
          </a:xfrm>
          <a:prstGeom prst="rect">
            <a:avLst/>
          </a:prstGeom>
        </p:spPr>
      </p:pic>
      <p:sp>
        <p:nvSpPr>
          <p:cNvPr id="9" name="TextBox 8">
            <a:extLst>
              <a:ext uri="{FF2B5EF4-FFF2-40B4-BE49-F238E27FC236}">
                <a16:creationId xmlns:a16="http://schemas.microsoft.com/office/drawing/2014/main" id="{46740222-8FB4-42F8-A1E1-BBF8CFD74AAB}"/>
              </a:ext>
            </a:extLst>
          </p:cNvPr>
          <p:cNvSpPr txBox="1"/>
          <p:nvPr/>
        </p:nvSpPr>
        <p:spPr>
          <a:xfrm flipH="1">
            <a:off x="1187624" y="4273873"/>
            <a:ext cx="7416824" cy="2246769"/>
          </a:xfrm>
          <a:prstGeom prst="rect">
            <a:avLst/>
          </a:prstGeom>
          <a:noFill/>
        </p:spPr>
        <p:txBody>
          <a:bodyPr wrap="square" rtlCol="0">
            <a:spAutoFit/>
          </a:bodyPr>
          <a:lstStyle/>
          <a:p>
            <a:r>
              <a:rPr lang="en-CA" dirty="0"/>
              <a:t>I ended up with 377 People where I need to check the death/burial dates, not including those buried on the same day that they died. </a:t>
            </a:r>
          </a:p>
          <a:p>
            <a:br>
              <a:rPr lang="en-CA" sz="1800" dirty="0">
                <a:effectLst/>
                <a:latin typeface="Calibri" panose="020F0502020204030204" pitchFamily="34" charset="0"/>
                <a:ea typeface="Times New Roman" panose="02020603050405020304" pitchFamily="18" charset="0"/>
              </a:rPr>
            </a:br>
            <a:r>
              <a:rPr lang="en-CA" sz="1800" dirty="0">
                <a:effectLst/>
                <a:latin typeface="Calibri" panose="020F0502020204030204" pitchFamily="34" charset="0"/>
                <a:ea typeface="Times New Roman" panose="02020603050405020304" pitchFamily="18" charset="0"/>
              </a:rPr>
              <a:t>Although it's not TMG-centric, everyone should read Barbara </a:t>
            </a:r>
            <a:r>
              <a:rPr lang="en-CA" sz="1800" dirty="0" err="1">
                <a:effectLst/>
                <a:latin typeface="Calibri" panose="020F0502020204030204" pitchFamily="34" charset="0"/>
                <a:ea typeface="Times New Roman" panose="02020603050405020304" pitchFamily="18" charset="0"/>
              </a:rPr>
              <a:t>Levergood's</a:t>
            </a:r>
            <a:r>
              <a:rPr lang="en-CA" sz="1800" dirty="0">
                <a:effectLst/>
                <a:latin typeface="Calibri" panose="020F0502020204030204" pitchFamily="34" charset="0"/>
                <a:ea typeface="Times New Roman" panose="02020603050405020304" pitchFamily="18" charset="0"/>
              </a:rPr>
              <a:t> article, “Calculating and Using Dates and Date Ranges,”. </a:t>
            </a:r>
            <a:r>
              <a:rPr lang="en-CA" sz="1600" u="sng" dirty="0">
                <a:solidFill>
                  <a:srgbClr val="0000FF"/>
                </a:solidFill>
                <a:effectLst/>
                <a:latin typeface="Calibri" panose="020F0502020204030204" pitchFamily="34" charset="0"/>
                <a:ea typeface="Times New Roman" panose="02020603050405020304" pitchFamily="18" charset="0"/>
                <a:hlinkClick r:id="rId4"/>
              </a:rPr>
              <a:t>https://www.ngsgenealogy.org/wp-content/uploads/Complimentary-NGS-Monthly-Articles/NGS-Monthly-DeGrazia-Calculating-Dates-Jun2017.pdf</a:t>
            </a:r>
            <a:r>
              <a:rPr lang="en-CA" sz="1600" dirty="0">
                <a:effectLst/>
                <a:latin typeface="Calibri" panose="020F0502020204030204" pitchFamily="34" charset="0"/>
                <a:ea typeface="Times New Roman" panose="02020603050405020304" pitchFamily="18" charset="0"/>
              </a:rPr>
              <a:t> </a:t>
            </a:r>
            <a:endParaRPr lang="en-CA" sz="1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1519679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4A8AE-5433-4303-86D8-716F9B634166}"/>
              </a:ext>
            </a:extLst>
          </p:cNvPr>
          <p:cNvSpPr>
            <a:spLocks noGrp="1"/>
          </p:cNvSpPr>
          <p:nvPr>
            <p:ph type="title"/>
          </p:nvPr>
        </p:nvSpPr>
        <p:spPr/>
        <p:txBody>
          <a:bodyPr/>
          <a:lstStyle/>
          <a:p>
            <a:r>
              <a:rPr lang="en-CA" dirty="0"/>
              <a:t>Same Sex Marriages</a:t>
            </a:r>
          </a:p>
        </p:txBody>
      </p:sp>
      <p:sp>
        <p:nvSpPr>
          <p:cNvPr id="3" name="Content Placeholder 2">
            <a:extLst>
              <a:ext uri="{FF2B5EF4-FFF2-40B4-BE49-F238E27FC236}">
                <a16:creationId xmlns:a16="http://schemas.microsoft.com/office/drawing/2014/main" id="{D1FD32F8-74DC-4430-9FEA-3319731F7274}"/>
              </a:ext>
            </a:extLst>
          </p:cNvPr>
          <p:cNvSpPr>
            <a:spLocks noGrp="1"/>
          </p:cNvSpPr>
          <p:nvPr>
            <p:ph idx="1"/>
          </p:nvPr>
        </p:nvSpPr>
        <p:spPr>
          <a:xfrm>
            <a:off x="1028700" y="1700808"/>
            <a:ext cx="7200900" cy="4824536"/>
          </a:xfrm>
        </p:spPr>
        <p:txBody>
          <a:bodyPr>
            <a:normAutofit fontScale="92500" lnSpcReduction="20000"/>
          </a:bodyPr>
          <a:lstStyle/>
          <a:p>
            <a:pPr marL="0" indent="0">
              <a:buNone/>
            </a:pPr>
            <a:r>
              <a:rPr lang="en-CA" sz="2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One of the females in my family married a female.  I don't seem to find a way to change the role of the female spouse from "husband".</a:t>
            </a:r>
          </a:p>
          <a:p>
            <a:pPr marL="0" indent="0">
              <a:buNone/>
            </a:pPr>
            <a:r>
              <a:rPr lang="en-CA" sz="2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Lee Hoffman: </a:t>
            </a:r>
            <a:r>
              <a:rPr lang="en-CA" sz="2400" dirty="0">
                <a:effectLst/>
                <a:latin typeface="Calibri" panose="020F0502020204030204" pitchFamily="34" charset="0"/>
                <a:ea typeface="Times New Roman" panose="02020603050405020304" pitchFamily="18" charset="0"/>
                <a:cs typeface="Calibri" panose="020F0502020204030204" pitchFamily="34" charset="0"/>
              </a:rPr>
              <a:t>I have a Custom Tag called </a:t>
            </a:r>
            <a:r>
              <a:rPr lang="en-CA" sz="2400" dirty="0" err="1">
                <a:effectLst/>
                <a:latin typeface="Calibri" panose="020F0502020204030204" pitchFamily="34" charset="0"/>
                <a:ea typeface="Times New Roman" panose="02020603050405020304" pitchFamily="18" charset="0"/>
                <a:cs typeface="Calibri" panose="020F0502020204030204" pitchFamily="34" charset="0"/>
              </a:rPr>
              <a:t>MarrOther</a:t>
            </a:r>
            <a:r>
              <a:rPr lang="en-CA" sz="2400" dirty="0">
                <a:effectLst/>
                <a:latin typeface="Calibri" panose="020F0502020204030204" pitchFamily="34" charset="0"/>
                <a:ea typeface="Times New Roman" panose="02020603050405020304" pitchFamily="18" charset="0"/>
                <a:cs typeface="Calibri" panose="020F0502020204030204" pitchFamily="34" charset="0"/>
              </a:rPr>
              <a:t> in the Marriage Tag Group.  I added the Role "Partner" with the Tag Sentence of   [</a:t>
            </a:r>
            <a:r>
              <a:rPr lang="en-CA" sz="2400" dirty="0" err="1">
                <a:effectLst/>
                <a:latin typeface="Calibri" panose="020F0502020204030204" pitchFamily="34" charset="0"/>
                <a:ea typeface="Times New Roman" panose="02020603050405020304" pitchFamily="18" charset="0"/>
                <a:cs typeface="Calibri" panose="020F0502020204030204" pitchFamily="34" charset="0"/>
              </a:rPr>
              <a:t>R:Partner</a:t>
            </a:r>
            <a:r>
              <a:rPr lang="en-CA" sz="2400" dirty="0">
                <a:effectLst/>
                <a:latin typeface="Calibri" panose="020F0502020204030204" pitchFamily="34" charset="0"/>
                <a:ea typeface="Times New Roman" panose="02020603050405020304" pitchFamily="18" charset="0"/>
                <a:cs typeface="Calibri" panose="020F0502020204030204" pitchFamily="34" charset="0"/>
              </a:rPr>
              <a:t>] were married &lt;[D]&gt; &lt;[L]&gt;</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CA" sz="2400" dirty="0">
                <a:effectLst/>
                <a:latin typeface="Calibri" panose="020F0502020204030204" pitchFamily="34" charset="0"/>
                <a:ea typeface="Times New Roman" panose="02020603050405020304" pitchFamily="18" charset="0"/>
                <a:cs typeface="Calibri" panose="020F0502020204030204" pitchFamily="34" charset="0"/>
              </a:rPr>
              <a:t>The Custom Tag is not necessary.  I could have just added the Role to the Standard Marriage Tag.  But the Custom Tag Label makes the Tag stand out on the Details window a bit more.</a:t>
            </a:r>
          </a:p>
          <a:p>
            <a:pPr marL="0" indent="0">
              <a:buNone/>
            </a:pPr>
            <a:br>
              <a:rPr lang="en-CA" sz="1100"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br>
            <a:r>
              <a:rPr lang="en-CA" sz="2400" b="1"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Terry </a:t>
            </a:r>
            <a:r>
              <a:rPr lang="en-CA" sz="2400" b="1" dirty="0" err="1">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Reigel</a:t>
            </a:r>
            <a:r>
              <a:rPr lang="en-CA" sz="2400"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 The labels used in non-narrative reports and charts, and tools like the relationship calculator, are not controlled by roles, but by the rules of the report or tool. The only way to change them is by using the Language feature and editing those terms, but that would apply to all such reports, not just the one for this couple.</a:t>
            </a:r>
            <a:endParaRPr lang="en-CA" sz="1800" b="1" dirty="0">
              <a:solidFill>
                <a:srgbClr val="FF0000"/>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2087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1940D-AAEF-4528-BE91-04B0078CA594}"/>
              </a:ext>
            </a:extLst>
          </p:cNvPr>
          <p:cNvSpPr>
            <a:spLocks noGrp="1"/>
          </p:cNvSpPr>
          <p:nvPr>
            <p:ph type="title"/>
          </p:nvPr>
        </p:nvSpPr>
        <p:spPr/>
        <p:txBody>
          <a:bodyPr/>
          <a:lstStyle/>
          <a:p>
            <a:r>
              <a:rPr lang="en-CA" dirty="0"/>
              <a:t>“Duplicate” Names</a:t>
            </a:r>
          </a:p>
        </p:txBody>
      </p:sp>
      <p:sp>
        <p:nvSpPr>
          <p:cNvPr id="3" name="Content Placeholder 2">
            <a:extLst>
              <a:ext uri="{FF2B5EF4-FFF2-40B4-BE49-F238E27FC236}">
                <a16:creationId xmlns:a16="http://schemas.microsoft.com/office/drawing/2014/main" id="{C334EA48-EEFF-41F8-8CFB-26A7A75BCF16}"/>
              </a:ext>
            </a:extLst>
          </p:cNvPr>
          <p:cNvSpPr>
            <a:spLocks noGrp="1"/>
          </p:cNvSpPr>
          <p:nvPr>
            <p:ph idx="1"/>
          </p:nvPr>
        </p:nvSpPr>
        <p:spPr>
          <a:xfrm>
            <a:off x="1028700" y="2286000"/>
            <a:ext cx="7200900" cy="4167336"/>
          </a:xfrm>
        </p:spPr>
        <p:txBody>
          <a:bodyPr>
            <a:normAutofit/>
          </a:bodyPr>
          <a:lstStyle/>
          <a:p>
            <a:pPr marL="0" indent="0">
              <a:buNone/>
            </a:pPr>
            <a:r>
              <a:rPr lang="en-CA" sz="24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If you find a completely duplicated person but one of them has the * in the Picklist and the other one doesn’t, and they can't be "merged" because they are the same, how would you delete the un-asterisked one? </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You don't have duplicate people, but duplicate names for the same person. Go to the Details View for that person and look for the additional name among the event tags in Tag Box. If you don't want it, just delete it, after transferring any citations to the primary name tag.</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 - Terry </a:t>
            </a:r>
            <a:r>
              <a:rPr lang="en-CA" sz="1800" dirty="0" err="1">
                <a:effectLst/>
                <a:latin typeface="Calibri" panose="020F0502020204030204" pitchFamily="34" charset="0"/>
                <a:ea typeface="Calibri" panose="020F0502020204030204" pitchFamily="34" charset="0"/>
                <a:cs typeface="Arial" panose="020B0604020202020204" pitchFamily="34" charset="0"/>
              </a:rPr>
              <a:t>Reigel</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73340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r"/>
            <a:r>
              <a:rPr lang="en-US" b="1">
                <a:solidFill>
                  <a:srgbClr val="FF0000"/>
                </a:solidFill>
                <a:latin typeface="+mn-lt"/>
              </a:rPr>
              <a:t>Upcoming Presentations</a:t>
            </a:r>
            <a:endParaRPr lang="en-US" b="1" dirty="0">
              <a:solidFill>
                <a:srgbClr val="FF0000"/>
              </a:solidFill>
              <a:latin typeface="+mn-lt"/>
            </a:endParaRPr>
          </a:p>
        </p:txBody>
      </p:sp>
      <p:sp>
        <p:nvSpPr>
          <p:cNvPr id="3" name="Content Placeholder 2"/>
          <p:cNvSpPr>
            <a:spLocks noGrp="1"/>
          </p:cNvSpPr>
          <p:nvPr>
            <p:ph idx="1"/>
          </p:nvPr>
        </p:nvSpPr>
        <p:spPr>
          <a:noFill/>
        </p:spPr>
        <p:txBody>
          <a:bodyPr vert="horz" wrap="square" lIns="28932" tIns="14467" rIns="28932" bIns="14467" numCol="1" rtlCol="0" anchor="t" anchorCtr="0" compatLnSpc="1">
            <a:prstTxWarp prst="textNoShape">
              <a:avLst/>
            </a:prstTxWarp>
            <a:noAutofit/>
          </a:bodyPr>
          <a:lstStyle/>
          <a:p>
            <a:pPr algn="ctr">
              <a:buNone/>
            </a:pPr>
            <a:r>
              <a:rPr lang="en-CA" sz="2800" b="1" dirty="0">
                <a:solidFill>
                  <a:srgbClr val="FF0000"/>
                </a:solidFill>
              </a:rPr>
              <a:t>Saturday 23 Jan</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Genealogy of Place </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Fraser Dunford </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r>
              <a:rPr kumimoji="0" lang="en-CA" sz="28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a:p>
            <a:pPr algn="ctr">
              <a:buNone/>
            </a:pPr>
            <a:endParaRPr lang="en-CA" sz="2800" dirty="0"/>
          </a:p>
          <a:p>
            <a:pPr algn="ctr">
              <a:buNone/>
            </a:pPr>
            <a:r>
              <a:rPr lang="en-CA" sz="2800" b="1" dirty="0">
                <a:solidFill>
                  <a:srgbClr val="FF0000"/>
                </a:solidFill>
              </a:rPr>
              <a:t>Saturday 27 Feb</a:t>
            </a:r>
          </a:p>
          <a:p>
            <a:pPr algn="ctr">
              <a:buNone/>
            </a:pPr>
            <a:r>
              <a:rPr lang="en-US" sz="2800" b="0" i="0" dirty="0">
                <a:solidFill>
                  <a:srgbClr val="000000"/>
                </a:solidFill>
                <a:effectLst/>
                <a:latin typeface="Calibri" panose="020F0502020204030204" pitchFamily="34" charset="0"/>
              </a:rPr>
              <a:t>Tom Barber</a:t>
            </a:r>
          </a:p>
          <a:p>
            <a:pPr algn="ctr">
              <a:buNone/>
            </a:pPr>
            <a:r>
              <a:rPr lang="en-CA" sz="2800" dirty="0"/>
              <a:t>1:00pm online via Ontario Ancestors</a:t>
            </a:r>
            <a:endParaRPr lang="en-CA" sz="2100" dirty="0"/>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970631926"/>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solidFill>
                  <a:srgbClr val="FF0000"/>
                </a:solidFill>
              </a:rPr>
              <a:t>SIG Meetings</a:t>
            </a:r>
            <a:endParaRPr lang="en-US" dirty="0">
              <a:solidFill>
                <a:srgbClr val="FF0000"/>
              </a:solidFill>
            </a:endParaRPr>
          </a:p>
        </p:txBody>
      </p:sp>
      <p:sp>
        <p:nvSpPr>
          <p:cNvPr id="3" name="Content Placeholder 2"/>
          <p:cNvSpPr>
            <a:spLocks noGrp="1"/>
          </p:cNvSpPr>
          <p:nvPr>
            <p:ph idx="1"/>
          </p:nvPr>
        </p:nvSpPr>
        <p:spPr>
          <a:xfrm>
            <a:off x="1028700" y="1700808"/>
            <a:ext cx="7200900" cy="4680520"/>
          </a:xfrm>
        </p:spPr>
        <p:txBody>
          <a:bodyPr>
            <a:normAutofit fontScale="92500" lnSpcReduction="10000"/>
          </a:bodyPr>
          <a:lstStyle/>
          <a:p>
            <a:pPr>
              <a:spcBef>
                <a:spcPts val="675"/>
              </a:spcBef>
            </a:pPr>
            <a:r>
              <a:rPr lang="en-CA" sz="1800" b="1" dirty="0"/>
              <a:t>DNA Tools Workshop</a:t>
            </a:r>
            <a:r>
              <a:rPr lang="en-CA" sz="1800" b="1" i="1" dirty="0">
                <a:effectLst>
                  <a:outerShdw blurRad="38100" dist="38100" dir="2700000" algn="tl">
                    <a:srgbClr val="000000">
                      <a:alpha val="43137"/>
                    </a:srgbClr>
                  </a:outerShdw>
                </a:effectLst>
              </a:rPr>
              <a:t>:  Cancelled until further notice</a:t>
            </a:r>
          </a:p>
          <a:p>
            <a:pPr>
              <a:spcBef>
                <a:spcPts val="675"/>
              </a:spcBef>
            </a:pPr>
            <a:r>
              <a:rPr lang="en-CA" sz="1800" b="1" dirty="0"/>
              <a:t>Irish Research Group: </a:t>
            </a:r>
            <a:r>
              <a:rPr lang="en-CA" sz="1800" b="1" i="1" dirty="0">
                <a:effectLst>
                  <a:outerShdw blurRad="38100" dist="38100" dir="2700000" algn="tl">
                    <a:srgbClr val="000000">
                      <a:alpha val="43137"/>
                    </a:srgbClr>
                  </a:outerShdw>
                </a:effectLst>
              </a:rPr>
              <a:t> Cancelled until further notice</a:t>
            </a:r>
          </a:p>
          <a:p>
            <a:pPr>
              <a:spcBef>
                <a:spcPts val="675"/>
              </a:spcBef>
            </a:pPr>
            <a:r>
              <a:rPr lang="en-CA" sz="1800" b="1" dirty="0"/>
              <a:t>Ottawa TMG Users Group </a:t>
            </a:r>
            <a:r>
              <a:rPr lang="en-CA" sz="1800" dirty="0">
                <a:solidFill>
                  <a:srgbClr val="FF0000"/>
                </a:solidFill>
              </a:rPr>
              <a:t>(webcast on Google Hangouts)</a:t>
            </a:r>
          </a:p>
          <a:p>
            <a:pPr lvl="1">
              <a:spcBef>
                <a:spcPts val="675"/>
              </a:spcBef>
            </a:pPr>
            <a:r>
              <a:rPr lang="en-CA" dirty="0"/>
              <a:t>Saturday 6 Feb, 2:00pm online - </a:t>
            </a:r>
            <a:r>
              <a:rPr lang="en-US" b="1" dirty="0">
                <a:hlinkClick r:id="rId2"/>
              </a:rPr>
              <a:t>https://meet.google.com/nvz-kftj-dax</a:t>
            </a:r>
            <a:endParaRPr lang="en-US" b="1" dirty="0"/>
          </a:p>
          <a:p>
            <a:pPr>
              <a:spcBef>
                <a:spcPts val="675"/>
              </a:spcBef>
            </a:pPr>
            <a:r>
              <a:rPr lang="en-US" sz="1800" b="1" dirty="0"/>
              <a:t>British Colonial America  SIG</a:t>
            </a:r>
          </a:p>
          <a:p>
            <a:pPr lvl="1">
              <a:spcBef>
                <a:spcPts val="675"/>
              </a:spcBef>
            </a:pPr>
            <a:r>
              <a:rPr lang="en-US" dirty="0"/>
              <a:t>Wednesday 13 Jan, 7:00pm - online (contact </a:t>
            </a:r>
            <a:r>
              <a:rPr lang="en-US" dirty="0">
                <a:hlinkClick r:id="rId3"/>
              </a:rPr>
              <a:t>treasurer@bifhsgo.ca</a:t>
            </a:r>
            <a:r>
              <a:rPr lang="en-US" dirty="0"/>
              <a:t>)</a:t>
            </a:r>
          </a:p>
          <a:p>
            <a:pPr>
              <a:spcBef>
                <a:spcPts val="675"/>
              </a:spcBef>
            </a:pPr>
            <a:r>
              <a:rPr lang="en-CA" sz="1800" b="1" dirty="0"/>
              <a:t>Scottish Genealogy Group</a:t>
            </a:r>
          </a:p>
          <a:p>
            <a:pPr lvl="1">
              <a:spcBef>
                <a:spcPts val="675"/>
              </a:spcBef>
            </a:pPr>
            <a:r>
              <a:rPr lang="en-CA" dirty="0"/>
              <a:t>Saturday 16 Jan, 10:00am online via Zoom (</a:t>
            </a:r>
            <a:r>
              <a:rPr lang="en-US" b="0" i="0" dirty="0">
                <a:solidFill>
                  <a:srgbClr val="3C4043"/>
                </a:solidFill>
                <a:effectLst/>
              </a:rPr>
              <a:t>contact </a:t>
            </a:r>
            <a:r>
              <a:rPr lang="en-US" b="0" i="0" u="sng" dirty="0">
                <a:solidFill>
                  <a:srgbClr val="1A73E8"/>
                </a:solidFill>
                <a:effectLst/>
                <a:hlinkClick r:id="rId4"/>
              </a:rPr>
              <a:t>queries@bifhsgo.ca</a:t>
            </a:r>
            <a:r>
              <a:rPr lang="en-US" b="0" i="0" u="sng" dirty="0">
                <a:solidFill>
                  <a:srgbClr val="1A73E8"/>
                </a:solidFill>
                <a:effectLst/>
              </a:rPr>
              <a:t>)</a:t>
            </a:r>
            <a:endParaRPr lang="en-US" dirty="0"/>
          </a:p>
          <a:p>
            <a:pPr>
              <a:spcBef>
                <a:spcPts val="675"/>
              </a:spcBef>
            </a:pPr>
            <a:r>
              <a:rPr lang="en-CA" sz="1800" b="1" dirty="0"/>
              <a:t>DNA Interest Group:</a:t>
            </a:r>
          </a:p>
          <a:p>
            <a:pPr lvl="1">
              <a:spcBef>
                <a:spcPts val="675"/>
              </a:spcBef>
            </a:pPr>
            <a:r>
              <a:rPr lang="en-CA" dirty="0"/>
              <a:t> </a:t>
            </a:r>
            <a:r>
              <a:rPr lang="en-US" dirty="0"/>
              <a:t>Saturday 6 Feb, 9:30 to 11:30am </a:t>
            </a:r>
            <a:r>
              <a:rPr lang="en-US" sz="1500" dirty="0"/>
              <a:t>(online see </a:t>
            </a:r>
            <a:r>
              <a:rPr lang="en-US" sz="1500" dirty="0">
                <a:hlinkClick r:id="rId5"/>
              </a:rPr>
              <a:t>https://bifhsgo.ca/cpage.php?pt=21</a:t>
            </a:r>
            <a:r>
              <a:rPr lang="en-US" sz="1500" dirty="0"/>
              <a:t>)</a:t>
            </a:r>
          </a:p>
          <a:p>
            <a:pPr lvl="1">
              <a:spcBef>
                <a:spcPts val="675"/>
              </a:spcBef>
            </a:pPr>
            <a:endParaRPr lang="en-CA" dirty="0"/>
          </a:p>
          <a:p>
            <a:pPr lvl="1">
              <a:spcBef>
                <a:spcPts val="675"/>
              </a:spcBef>
            </a:pPr>
            <a:endParaRPr lang="en-CA" dirty="0"/>
          </a:p>
          <a:p>
            <a:pPr lvl="1">
              <a:spcBef>
                <a:spcPts val="675"/>
              </a:spcBef>
            </a:pPr>
            <a:endParaRPr lang="en-CA" sz="1631" b="1"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414007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9000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359232"/>
            <a:ext cx="7248844" cy="213904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TMG Users Group</a:t>
            </a:r>
            <a:b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br>
              <a:rPr kumimoji="0" lang="en-US" altLang="en-US" sz="11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r>
              <a:rPr kumimoji="0" lang="en-US" altLang="en-US" sz="40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Ontario, Canada)</a:t>
            </a:r>
            <a:r>
              <a:rPr lang="en-US" altLang="en-US" sz="1400" dirty="0">
                <a:solidFill>
                  <a:schemeClr val="tx1"/>
                </a:solidFill>
              </a:rPr>
              <a:t> </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1238171" y="4029165"/>
            <a:ext cx="6667659" cy="2064131"/>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History Research Environment (HRE)</a:t>
            </a:r>
          </a:p>
        </p:txBody>
      </p:sp>
      <p:sp>
        <p:nvSpPr>
          <p:cNvPr id="3" name="Content Placeholder 2"/>
          <p:cNvSpPr>
            <a:spLocks noGrp="1"/>
          </p:cNvSpPr>
          <p:nvPr>
            <p:ph idx="1"/>
          </p:nvPr>
        </p:nvSpPr>
        <p:spPr>
          <a:xfrm>
            <a:off x="611560" y="2219204"/>
            <a:ext cx="8208912" cy="4378148"/>
          </a:xfrm>
        </p:spPr>
        <p:txBody>
          <a:bodyPr>
            <a:normAutofit lnSpcReduction="10000"/>
          </a:bodyPr>
          <a:lstStyle/>
          <a:p>
            <a:pPr marL="0" indent="-457200" algn="ctr" fontAlgn="base">
              <a:buNone/>
            </a:pPr>
            <a:r>
              <a:rPr lang="en-US" sz="1900" dirty="0"/>
              <a:t>History Research Environment is an open source project to create a free platform-independent application for the serious amateur or professional historical researcher.</a:t>
            </a:r>
          </a:p>
          <a:p>
            <a:pPr marL="0" indent="-457200" algn="ctr" fontAlgn="base">
              <a:buNone/>
            </a:pPr>
            <a:endParaRPr lang="en-US" sz="1000" dirty="0"/>
          </a:p>
          <a:p>
            <a:pPr marL="0" indent="-457200" algn="ctr" fontAlgn="base">
              <a:buNone/>
            </a:pPr>
            <a:r>
              <a:rPr lang="en-US" sz="1900" dirty="0"/>
              <a:t>For genealogists, HRE will provide an onward path for users of the discontinued program The Master Genealogist (TMG).</a:t>
            </a:r>
          </a:p>
          <a:p>
            <a:pPr marL="0" indent="-457200" algn="ctr" fontAlgn="base">
              <a:buNone/>
            </a:pPr>
            <a:endParaRPr lang="en-US" sz="1000" dirty="0"/>
          </a:p>
          <a:p>
            <a:pPr marL="0" indent="-457200" algn="ctr" fontAlgn="base">
              <a:buNone/>
            </a:pPr>
            <a:r>
              <a:rPr lang="en-US" sz="1900" dirty="0"/>
              <a:t>HRE will also handle a very wide range of other historical and cultural research needs.</a:t>
            </a:r>
          </a:p>
          <a:p>
            <a:pPr marL="0" indent="-457200" algn="ctr" fontAlgn="base">
              <a:buNone/>
            </a:pPr>
            <a:endParaRPr lang="en-US" sz="1200" dirty="0"/>
          </a:p>
          <a:p>
            <a:pPr marL="0" indent="-457200" algn="ctr">
              <a:spcAft>
                <a:spcPts val="0"/>
              </a:spcAft>
              <a:buNone/>
            </a:pPr>
            <a:r>
              <a:rPr lang="en-US" sz="1900" dirty="0"/>
              <a:t>Project website: </a:t>
            </a:r>
            <a:r>
              <a:rPr lang="en-US" sz="1900" dirty="0">
                <a:hlinkClick r:id="rId3"/>
              </a:rPr>
              <a:t>https://historyresearchenvironment.org</a:t>
            </a:r>
            <a:br>
              <a:rPr lang="en-US" sz="1900" dirty="0"/>
            </a:br>
            <a:r>
              <a:rPr lang="en-US" sz="1900" dirty="0"/>
              <a:t>Volunteer skills: </a:t>
            </a:r>
            <a:r>
              <a:rPr lang="en-US" sz="1900" dirty="0">
                <a:hlinkClick r:id="rId4"/>
              </a:rPr>
              <a:t>https://historyresearchenvironment.org/become-a-volunteer/</a:t>
            </a:r>
            <a:br>
              <a:rPr lang="en-US" sz="1900" dirty="0"/>
            </a:br>
            <a:r>
              <a:rPr lang="en-US" sz="1900" dirty="0"/>
              <a:t>Donate: </a:t>
            </a:r>
            <a:r>
              <a:rPr lang="en-US" sz="1900" dirty="0">
                <a:hlinkClick r:id="rId5"/>
              </a:rPr>
              <a:t>https://historyresearchenvironment.org/donate</a:t>
            </a:r>
            <a:r>
              <a:rPr lang="en-US" sz="2400" dirty="0">
                <a:hlinkClick r:id="rId5"/>
              </a:rPr>
              <a:t>/</a:t>
            </a:r>
            <a:endParaRPr lang="en-US" sz="2400" dirty="0"/>
          </a:p>
          <a:p>
            <a:pPr marL="0" indent="-457200" algn="ctr">
              <a:spcBef>
                <a:spcPts val="0"/>
              </a:spcBef>
              <a:buNone/>
            </a:pPr>
            <a:r>
              <a:rPr lang="en-US" sz="1900" dirty="0"/>
              <a:t>Mailing List: </a:t>
            </a:r>
            <a:r>
              <a:rPr lang="en-US" sz="1900" dirty="0">
                <a:hlinkClick r:id="rId6"/>
              </a:rPr>
              <a:t>https://groups.io/g/HistoryResearchEnvironment</a:t>
            </a:r>
            <a:endParaRPr lang="en-CA" sz="1900" dirty="0"/>
          </a:p>
        </p:txBody>
      </p:sp>
    </p:spTree>
    <p:extLst>
      <p:ext uri="{BB962C8B-B14F-4D97-AF65-F5344CB8AC3E}">
        <p14:creationId xmlns:p14="http://schemas.microsoft.com/office/powerpoint/2010/main" val="373863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a:t>Social Media Update</a:t>
            </a:r>
          </a:p>
        </p:txBody>
      </p:sp>
      <p:sp>
        <p:nvSpPr>
          <p:cNvPr id="3" name="Content Placeholder 2"/>
          <p:cNvSpPr>
            <a:spLocks noGrp="1"/>
          </p:cNvSpPr>
          <p:nvPr>
            <p:ph idx="1"/>
          </p:nvPr>
        </p:nvSpPr>
        <p:spPr>
          <a:xfrm>
            <a:off x="683568" y="1988840"/>
            <a:ext cx="8003232" cy="3816424"/>
          </a:xfrm>
        </p:spPr>
        <p:txBody>
          <a:bodyPr>
            <a:normAutofit/>
          </a:bodyPr>
          <a:lstStyle/>
          <a:p>
            <a:pPr marL="0" indent="0">
              <a:buNone/>
            </a:pPr>
            <a:r>
              <a:rPr lang="en-US" sz="2800" b="1" dirty="0"/>
              <a:t>The TMG List (TMG-L) has moved to `Groups.io’, a free, easy-to-use email group service.</a:t>
            </a:r>
          </a:p>
          <a:p>
            <a:pPr marL="0" indent="0">
              <a:buNone/>
            </a:pPr>
            <a:endParaRPr lang="en-US" sz="2800" b="1" dirty="0"/>
          </a:p>
          <a:p>
            <a:r>
              <a:rPr lang="en-US" dirty="0"/>
              <a:t>You can visit your group, start reading messages and posting them here: </a:t>
            </a:r>
            <a:r>
              <a:rPr lang="en-US" u="sng" dirty="0">
                <a:hlinkClick r:id="rId3"/>
              </a:rPr>
              <a:t>https://groups.io/g/TMG-L</a:t>
            </a:r>
            <a:endParaRPr lang="en-US" dirty="0"/>
          </a:p>
          <a:p>
            <a:r>
              <a:rPr lang="en-US" dirty="0"/>
              <a:t>The email address for this group is: </a:t>
            </a:r>
            <a:r>
              <a:rPr lang="en-US" u="sng" dirty="0">
                <a:hlinkClick r:id="rId4"/>
              </a:rPr>
              <a:t>TMG-L@groups.io</a:t>
            </a:r>
            <a:r>
              <a:rPr lang="en-US" dirty="0"/>
              <a:t>.</a:t>
            </a:r>
          </a:p>
          <a:p>
            <a:r>
              <a:rPr lang="en-US" dirty="0"/>
              <a:t>To see and modify all of your groups, go to </a:t>
            </a:r>
            <a:r>
              <a:rPr lang="en-US" u="sng" dirty="0">
                <a:hlinkClick r:id="rId5"/>
              </a:rPr>
              <a:t>https://groups.io</a:t>
            </a:r>
            <a:endParaRPr lang="en-US" dirty="0"/>
          </a:p>
          <a:p>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708F-4AFD-4F3F-A2D3-3F7A335E6F13}"/>
              </a:ext>
            </a:extLst>
          </p:cNvPr>
          <p:cNvSpPr>
            <a:spLocks noGrp="1"/>
          </p:cNvSpPr>
          <p:nvPr>
            <p:ph type="title"/>
          </p:nvPr>
        </p:nvSpPr>
        <p:spPr>
          <a:xfrm>
            <a:off x="1028700" y="685800"/>
            <a:ext cx="7200900" cy="726976"/>
          </a:xfrm>
        </p:spPr>
        <p:txBody>
          <a:bodyPr>
            <a:normAutofit fontScale="90000"/>
          </a:bodyPr>
          <a:lstStyle/>
          <a:p>
            <a:r>
              <a:rPr lang="en-US" b="1" i="0" dirty="0">
                <a:solidFill>
                  <a:srgbClr val="B76600"/>
                </a:solidFill>
                <a:effectLst/>
                <a:latin typeface="Arial" panose="020B0604020202020204" pitchFamily="34" charset="0"/>
              </a:rPr>
              <a:t>Unlock Code</a:t>
            </a:r>
            <a:br>
              <a:rPr lang="en-US" b="1" i="0" dirty="0">
                <a:solidFill>
                  <a:srgbClr val="B76600"/>
                </a:solidFill>
                <a:effectLst/>
                <a:latin typeface="Arial" panose="020B0604020202020204" pitchFamily="34" charset="0"/>
              </a:rPr>
            </a:br>
            <a:endParaRPr lang="en-US" dirty="0"/>
          </a:p>
        </p:txBody>
      </p:sp>
      <p:pic>
        <p:nvPicPr>
          <p:cNvPr id="4" name="Content Placeholder 3">
            <a:extLst>
              <a:ext uri="{FF2B5EF4-FFF2-40B4-BE49-F238E27FC236}">
                <a16:creationId xmlns:a16="http://schemas.microsoft.com/office/drawing/2014/main" id="{D1785B64-E821-4D92-9D72-1DB93B3DD684}"/>
              </a:ext>
            </a:extLst>
          </p:cNvPr>
          <p:cNvPicPr>
            <a:picLocks noGrp="1" noChangeAspect="1"/>
          </p:cNvPicPr>
          <p:nvPr>
            <p:ph idx="1"/>
          </p:nvPr>
        </p:nvPicPr>
        <p:blipFill>
          <a:blip r:embed="rId2"/>
          <a:stretch>
            <a:fillRect/>
          </a:stretch>
        </p:blipFill>
        <p:spPr>
          <a:xfrm>
            <a:off x="2609938" y="2285999"/>
            <a:ext cx="4626358" cy="4102799"/>
          </a:xfrm>
          <a:prstGeom prst="rect">
            <a:avLst/>
          </a:prstGeom>
        </p:spPr>
      </p:pic>
      <p:sp>
        <p:nvSpPr>
          <p:cNvPr id="5" name="TextBox 4">
            <a:extLst>
              <a:ext uri="{FF2B5EF4-FFF2-40B4-BE49-F238E27FC236}">
                <a16:creationId xmlns:a16="http://schemas.microsoft.com/office/drawing/2014/main" id="{F4645158-B36B-4CCC-8CE3-46810C3B9527}"/>
              </a:ext>
            </a:extLst>
          </p:cNvPr>
          <p:cNvSpPr txBox="1"/>
          <p:nvPr/>
        </p:nvSpPr>
        <p:spPr>
          <a:xfrm>
            <a:off x="1087016" y="1664722"/>
            <a:ext cx="6969968" cy="400110"/>
          </a:xfrm>
          <a:prstGeom prst="rect">
            <a:avLst/>
          </a:prstGeom>
          <a:noFill/>
        </p:spPr>
        <p:txBody>
          <a:bodyPr wrap="square" rtlCol="0">
            <a:spAutoFit/>
          </a:bodyPr>
          <a:lstStyle/>
          <a:p>
            <a:r>
              <a:rPr lang="en-US" sz="2000" dirty="0"/>
              <a:t>Select Help&gt; Technical Support, then Click Trouble Report:</a:t>
            </a:r>
          </a:p>
        </p:txBody>
      </p:sp>
      <p:sp>
        <p:nvSpPr>
          <p:cNvPr id="6" name="Arrow: Right 5">
            <a:extLst>
              <a:ext uri="{FF2B5EF4-FFF2-40B4-BE49-F238E27FC236}">
                <a16:creationId xmlns:a16="http://schemas.microsoft.com/office/drawing/2014/main" id="{11A92E5A-EC74-46C0-972F-82914894E8DD}"/>
              </a:ext>
            </a:extLst>
          </p:cNvPr>
          <p:cNvSpPr/>
          <p:nvPr/>
        </p:nvSpPr>
        <p:spPr>
          <a:xfrm>
            <a:off x="1471540" y="5742317"/>
            <a:ext cx="1134282" cy="654968"/>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Tree>
    <p:extLst>
      <p:ext uri="{BB962C8B-B14F-4D97-AF65-F5344CB8AC3E}">
        <p14:creationId xmlns:p14="http://schemas.microsoft.com/office/powerpoint/2010/main" val="739977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708F-4AFD-4F3F-A2D3-3F7A335E6F13}"/>
              </a:ext>
            </a:extLst>
          </p:cNvPr>
          <p:cNvSpPr>
            <a:spLocks noGrp="1"/>
          </p:cNvSpPr>
          <p:nvPr>
            <p:ph type="title"/>
          </p:nvPr>
        </p:nvSpPr>
        <p:spPr>
          <a:xfrm>
            <a:off x="1028700" y="685800"/>
            <a:ext cx="7200900" cy="726976"/>
          </a:xfrm>
        </p:spPr>
        <p:txBody>
          <a:bodyPr>
            <a:normAutofit fontScale="90000"/>
          </a:bodyPr>
          <a:lstStyle/>
          <a:p>
            <a:r>
              <a:rPr lang="en-US" b="1" i="0" dirty="0">
                <a:solidFill>
                  <a:srgbClr val="B76600"/>
                </a:solidFill>
                <a:effectLst/>
                <a:latin typeface="Arial" panose="020B0604020202020204" pitchFamily="34" charset="0"/>
              </a:rPr>
              <a:t>Unlock Code</a:t>
            </a:r>
            <a:br>
              <a:rPr lang="en-US" b="1" i="0" dirty="0">
                <a:solidFill>
                  <a:srgbClr val="B76600"/>
                </a:solidFill>
                <a:effectLst/>
                <a:latin typeface="Arial" panose="020B0604020202020204" pitchFamily="34" charset="0"/>
              </a:rPr>
            </a:br>
            <a:endParaRPr lang="en-US" dirty="0"/>
          </a:p>
        </p:txBody>
      </p:sp>
      <p:sp>
        <p:nvSpPr>
          <p:cNvPr id="7" name="Content Placeholder 6">
            <a:extLst>
              <a:ext uri="{FF2B5EF4-FFF2-40B4-BE49-F238E27FC236}">
                <a16:creationId xmlns:a16="http://schemas.microsoft.com/office/drawing/2014/main" id="{E0A6BCC5-17C2-479E-8816-DE08D1EE26B4}"/>
              </a:ext>
            </a:extLst>
          </p:cNvPr>
          <p:cNvSpPr>
            <a:spLocks noGrp="1"/>
          </p:cNvSpPr>
          <p:nvPr>
            <p:ph idx="1"/>
          </p:nvPr>
        </p:nvSpPr>
        <p:spPr/>
        <p:txBody>
          <a:bodyPr>
            <a:normAutofit fontScale="85000" lnSpcReduction="20000"/>
          </a:bodyPr>
          <a:lstStyle/>
          <a:p>
            <a:pPr marL="0" indent="0">
              <a:buNone/>
            </a:pPr>
            <a:r>
              <a:rPr lang="en-US" dirty="0"/>
              <a:t>Trouble Report - TMG v9.05 - Generated : 2020.11.13</a:t>
            </a:r>
          </a:p>
          <a:p>
            <a:pPr marL="0" indent="0">
              <a:buNone/>
            </a:pPr>
            <a:endParaRPr lang="en-US" dirty="0"/>
          </a:p>
          <a:p>
            <a:pPr marL="0" indent="0">
              <a:buNone/>
            </a:pPr>
            <a:r>
              <a:rPr lang="en-US" dirty="0"/>
              <a:t>In the event of an on-going problem with The Master Genealogist,</a:t>
            </a:r>
          </a:p>
          <a:p>
            <a:pPr marL="0" indent="0">
              <a:buNone/>
            </a:pPr>
            <a:r>
              <a:rPr lang="en-US" dirty="0"/>
              <a:t>please complete and send this report to technical support.</a:t>
            </a:r>
          </a:p>
          <a:p>
            <a:pPr marL="0" indent="0">
              <a:buNone/>
            </a:pPr>
            <a:endParaRPr lang="en-US" dirty="0"/>
          </a:p>
          <a:p>
            <a:pPr marL="0" indent="0">
              <a:buNone/>
            </a:pPr>
            <a:r>
              <a:rPr lang="en-US" dirty="0"/>
              <a:t>        User Name : Michael More</a:t>
            </a:r>
          </a:p>
          <a:p>
            <a:pPr marL="0" indent="0">
              <a:buNone/>
            </a:pPr>
            <a:endParaRPr lang="en-US" dirty="0"/>
          </a:p>
          <a:p>
            <a:pPr marL="0" indent="0">
              <a:buNone/>
            </a:pPr>
            <a:r>
              <a:rPr lang="en-US" dirty="0"/>
              <a:t>            Email : mikemore@rogers.com</a:t>
            </a:r>
          </a:p>
          <a:p>
            <a:pPr marL="0" indent="0">
              <a:buNone/>
            </a:pPr>
            <a:endParaRPr lang="en-US" dirty="0"/>
          </a:p>
          <a:p>
            <a:pPr marL="0" indent="0">
              <a:buNone/>
            </a:pPr>
            <a:r>
              <a:rPr lang="en-US" dirty="0"/>
              <a:t>    Serial number : QHTKWLYMNY6574KFMYURJDMTJUR93YS</a:t>
            </a:r>
          </a:p>
        </p:txBody>
      </p:sp>
      <p:sp>
        <p:nvSpPr>
          <p:cNvPr id="8" name="Arrow: Left 7">
            <a:extLst>
              <a:ext uri="{FF2B5EF4-FFF2-40B4-BE49-F238E27FC236}">
                <a16:creationId xmlns:a16="http://schemas.microsoft.com/office/drawing/2014/main" id="{930C1FCE-FBC9-4A10-B4A9-7CE000F33668}"/>
              </a:ext>
            </a:extLst>
          </p:cNvPr>
          <p:cNvSpPr/>
          <p:nvPr/>
        </p:nvSpPr>
        <p:spPr>
          <a:xfrm>
            <a:off x="4860032" y="4077072"/>
            <a:ext cx="3369568" cy="1296144"/>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B071044-402C-4DB0-AE35-941F0C8C4734}"/>
              </a:ext>
            </a:extLst>
          </p:cNvPr>
          <p:cNvSpPr txBox="1"/>
          <p:nvPr/>
        </p:nvSpPr>
        <p:spPr>
          <a:xfrm>
            <a:off x="5479397" y="4355812"/>
            <a:ext cx="2721496" cy="707886"/>
          </a:xfrm>
          <a:prstGeom prst="rect">
            <a:avLst/>
          </a:prstGeom>
          <a:noFill/>
        </p:spPr>
        <p:txBody>
          <a:bodyPr wrap="square" rtlCol="0">
            <a:spAutoFit/>
          </a:bodyPr>
          <a:lstStyle/>
          <a:p>
            <a:r>
              <a:rPr lang="en-US" sz="2000" dirty="0"/>
              <a:t>Email used when you purchased TMG 9</a:t>
            </a:r>
          </a:p>
        </p:txBody>
      </p:sp>
      <p:sp>
        <p:nvSpPr>
          <p:cNvPr id="10" name="Rectangle 9">
            <a:extLst>
              <a:ext uri="{FF2B5EF4-FFF2-40B4-BE49-F238E27FC236}">
                <a16:creationId xmlns:a16="http://schemas.microsoft.com/office/drawing/2014/main" id="{CBD1FD8E-B8DF-4B09-AD04-39023AD76BAE}"/>
              </a:ext>
            </a:extLst>
          </p:cNvPr>
          <p:cNvSpPr/>
          <p:nvPr/>
        </p:nvSpPr>
        <p:spPr>
          <a:xfrm>
            <a:off x="899592" y="1844824"/>
            <a:ext cx="7704856" cy="4327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877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55DD-83F0-4679-8BAE-4578D680CA4D}"/>
              </a:ext>
            </a:extLst>
          </p:cNvPr>
          <p:cNvSpPr>
            <a:spLocks noGrp="1"/>
          </p:cNvSpPr>
          <p:nvPr>
            <p:ph type="title"/>
          </p:nvPr>
        </p:nvSpPr>
        <p:spPr/>
        <p:txBody>
          <a:bodyPr/>
          <a:lstStyle/>
          <a:p>
            <a:r>
              <a:rPr lang="en-CA" dirty="0"/>
              <a:t>Using Ancestor or Descendant Interest Flags</a:t>
            </a:r>
          </a:p>
        </p:txBody>
      </p:sp>
      <p:sp>
        <p:nvSpPr>
          <p:cNvPr id="3" name="Content Placeholder 2">
            <a:extLst>
              <a:ext uri="{FF2B5EF4-FFF2-40B4-BE49-F238E27FC236}">
                <a16:creationId xmlns:a16="http://schemas.microsoft.com/office/drawing/2014/main" id="{638EEC40-92E3-4ABC-9A61-2E6224B6B8F3}"/>
              </a:ext>
            </a:extLst>
          </p:cNvPr>
          <p:cNvSpPr>
            <a:spLocks noGrp="1"/>
          </p:cNvSpPr>
          <p:nvPr>
            <p:ph idx="1"/>
          </p:nvPr>
        </p:nvSpPr>
        <p:spPr>
          <a:xfrm>
            <a:off x="1028700" y="2286000"/>
            <a:ext cx="7200900" cy="4167336"/>
          </a:xfrm>
        </p:spPr>
        <p:txBody>
          <a:bodyPr>
            <a:normAutofit fontScale="92500" lnSpcReduction="10000"/>
          </a:bodyPr>
          <a:lstStyle/>
          <a:p>
            <a:pPr marL="0" indent="0">
              <a:buNone/>
            </a:pPr>
            <a:r>
              <a:rPr lang="en-US" sz="2400" dirty="0">
                <a:effectLst/>
                <a:latin typeface="Calibri" panose="020F0502020204030204" pitchFamily="34" charset="0"/>
                <a:cs typeface="Calibri" panose="020F0502020204030204" pitchFamily="34" charset="0"/>
              </a:rPr>
              <a:t>The </a:t>
            </a:r>
            <a:r>
              <a:rPr lang="en-US" sz="2400" b="1" dirty="0">
                <a:effectLst/>
                <a:latin typeface="Calibri" panose="020F0502020204030204" pitchFamily="34" charset="0"/>
                <a:cs typeface="Calibri" panose="020F0502020204030204" pitchFamily="34" charset="0"/>
              </a:rPr>
              <a:t>ANCESTOR AND DESCENDANT INTEREST</a:t>
            </a:r>
            <a:r>
              <a:rPr lang="en-US" sz="2400" dirty="0">
                <a:effectLst/>
                <a:latin typeface="Calibri" panose="020F0502020204030204" pitchFamily="34" charset="0"/>
                <a:cs typeface="Calibri" panose="020F0502020204030204" pitchFamily="34" charset="0"/>
              </a:rPr>
              <a:t> flags can be used to indicate your level of interest in a particular ancestor or descendant. Values: 0,1,2,3. (Standard Flag)</a:t>
            </a:r>
          </a:p>
          <a:p>
            <a:pPr marL="0" marR="0" indent="0">
              <a:buNone/>
            </a:pPr>
            <a:r>
              <a:rPr lang="en-CA" sz="2400" b="1" dirty="0">
                <a:effectLst/>
                <a:latin typeface="Calibri" panose="020F0502020204030204" pitchFamily="34" charset="0"/>
                <a:ea typeface="Calibri" panose="020F0502020204030204" pitchFamily="34" charset="0"/>
                <a:cs typeface="Calibri" panose="020F0502020204030204" pitchFamily="34" charset="0"/>
              </a:rPr>
              <a:t>Terry </a:t>
            </a:r>
            <a:r>
              <a:rPr lang="en-CA" sz="2400" b="1" dirty="0" err="1">
                <a:effectLst/>
                <a:latin typeface="Calibri" panose="020F0502020204030204" pitchFamily="34" charset="0"/>
                <a:ea typeface="Calibri" panose="020F0502020204030204" pitchFamily="34" charset="0"/>
                <a:cs typeface="Calibri" panose="020F0502020204030204" pitchFamily="34" charset="0"/>
              </a:rPr>
              <a:t>Reigel</a:t>
            </a:r>
            <a:r>
              <a:rPr lang="en-CA" sz="2400" dirty="0">
                <a:effectLst/>
                <a:latin typeface="Calibri" panose="020F0502020204030204" pitchFamily="34" charset="0"/>
                <a:ea typeface="Calibri" panose="020F0502020204030204" pitchFamily="34" charset="0"/>
                <a:cs typeface="Calibri" panose="020F0502020204030204" pitchFamily="34" charset="0"/>
              </a:rPr>
              <a:t>: In my opinion, the best thing to do with the Ancestor and Descendant Interest flags is to open Flag Manager and sort them to the bottom of the list so you never see them again.</a:t>
            </a:r>
          </a:p>
          <a:p>
            <a:pPr marL="0" marR="0" indent="0">
              <a:buNone/>
            </a:pPr>
            <a:r>
              <a:rPr lang="en-CA" sz="2400" dirty="0">
                <a:effectLst/>
                <a:latin typeface="Calibri" panose="020F0502020204030204" pitchFamily="34" charset="0"/>
                <a:ea typeface="Calibri" panose="020F0502020204030204" pitchFamily="34" charset="0"/>
                <a:cs typeface="Calibri" panose="020F0502020204030204" pitchFamily="34" charset="0"/>
              </a:rPr>
              <a:t>If you want to record ancestor or descendant information in flags, create custom flags with useful values (which you can't do with the standard flags) and use them. Terry has an article on his website -- at </a:t>
            </a:r>
            <a:r>
              <a:rPr lang="en-CA" sz="24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https://tmg.reigelridge.com/related-by.htm</a:t>
            </a:r>
            <a:r>
              <a:rPr lang="en-CA" sz="2400" dirty="0">
                <a:effectLst/>
                <a:latin typeface="Calibri" panose="020F0502020204030204" pitchFamily="34" charset="0"/>
                <a:ea typeface="Calibri" panose="020F0502020204030204" pitchFamily="34" charset="0"/>
                <a:cs typeface="Calibri" panose="020F0502020204030204" pitchFamily="34" charset="0"/>
              </a:rPr>
              <a:t> -- which describes one way to create and populate a flag for this purpose.</a:t>
            </a:r>
          </a:p>
          <a:p>
            <a:endParaRPr lang="en-CA"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27241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55DD-83F0-4679-8BAE-4578D680CA4D}"/>
              </a:ext>
            </a:extLst>
          </p:cNvPr>
          <p:cNvSpPr>
            <a:spLocks noGrp="1"/>
          </p:cNvSpPr>
          <p:nvPr>
            <p:ph type="title"/>
          </p:nvPr>
        </p:nvSpPr>
        <p:spPr/>
        <p:txBody>
          <a:bodyPr/>
          <a:lstStyle/>
          <a:p>
            <a:r>
              <a:rPr lang="en-CA" dirty="0"/>
              <a:t>Creating a "Related-by" Flag</a:t>
            </a:r>
          </a:p>
        </p:txBody>
      </p:sp>
      <p:pic>
        <p:nvPicPr>
          <p:cNvPr id="7" name="Picture 6">
            <a:extLst>
              <a:ext uri="{FF2B5EF4-FFF2-40B4-BE49-F238E27FC236}">
                <a16:creationId xmlns:a16="http://schemas.microsoft.com/office/drawing/2014/main" id="{78F5230A-58FF-487E-8B57-9AED7503077F}"/>
              </a:ext>
            </a:extLst>
          </p:cNvPr>
          <p:cNvPicPr>
            <a:picLocks noChangeAspect="1"/>
          </p:cNvPicPr>
          <p:nvPr/>
        </p:nvPicPr>
        <p:blipFill>
          <a:blip r:embed="rId2"/>
          <a:stretch>
            <a:fillRect/>
          </a:stretch>
        </p:blipFill>
        <p:spPr>
          <a:xfrm>
            <a:off x="704310" y="1738076"/>
            <a:ext cx="8044154" cy="4715260"/>
          </a:xfrm>
          <a:prstGeom prst="rect">
            <a:avLst/>
          </a:prstGeom>
        </p:spPr>
      </p:pic>
    </p:spTree>
    <p:extLst>
      <p:ext uri="{BB962C8B-B14F-4D97-AF65-F5344CB8AC3E}">
        <p14:creationId xmlns:p14="http://schemas.microsoft.com/office/powerpoint/2010/main" val="4204363003"/>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TotalTime>
  <Words>1995</Words>
  <Application>Microsoft Office PowerPoint</Application>
  <PresentationFormat>On-screen Show (4:3)</PresentationFormat>
  <Paragraphs>160</Paragraphs>
  <Slides>24</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Franklin Gothic Book</vt:lpstr>
      <vt:lpstr>inherit</vt:lpstr>
      <vt:lpstr>Open Sans</vt:lpstr>
      <vt:lpstr>Symbol</vt:lpstr>
      <vt:lpstr>Times New Roman</vt:lpstr>
      <vt:lpstr>Crop</vt:lpstr>
      <vt:lpstr>TMG Tips</vt:lpstr>
      <vt:lpstr>Ottawa TMG Users Group  (Ottawa, Ontario, Canada) </vt:lpstr>
      <vt:lpstr>Ottawa TMG Users Group  (Ottawa, Ontario, Canada)   http://ottawa-tmg-ug.ca/articlesandpresentations.htm</vt:lpstr>
      <vt:lpstr>History Research Environment (HRE)</vt:lpstr>
      <vt:lpstr>Social Media Update</vt:lpstr>
      <vt:lpstr>Unlock Code </vt:lpstr>
      <vt:lpstr>Unlock Code </vt:lpstr>
      <vt:lpstr>Using Ancestor or Descendant Interest Flags</vt:lpstr>
      <vt:lpstr>Creating a "Related-by" Flag</vt:lpstr>
      <vt:lpstr>Creating a "Related-by" Flag</vt:lpstr>
      <vt:lpstr>Creating a "Related-by" Flag</vt:lpstr>
      <vt:lpstr>Strange Fonts</vt:lpstr>
      <vt:lpstr>Strange Fonts</vt:lpstr>
      <vt:lpstr>Death &amp; Burial Date Sequence</vt:lpstr>
      <vt:lpstr>Death &amp; Burial Date Sequence</vt:lpstr>
      <vt:lpstr>Death vs Burial Dates</vt:lpstr>
      <vt:lpstr>Death vs Burial Dates</vt:lpstr>
      <vt:lpstr>Same Sex Marriages</vt:lpstr>
      <vt:lpstr>“Duplicate” Names</vt:lpstr>
      <vt:lpstr>Upcoming Presentations</vt:lpstr>
      <vt:lpstr>SIG Meetings</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17</cp:revision>
  <dcterms:created xsi:type="dcterms:W3CDTF">2021-01-07T20:25:22Z</dcterms:created>
  <dcterms:modified xsi:type="dcterms:W3CDTF">2021-01-08T22:53:45Z</dcterms:modified>
</cp:coreProperties>
</file>